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29" autoAdjust="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4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309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533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1385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89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405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772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694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37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742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B433-EFF8-4729-8468-3D99AC081BA8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5FB63-23CD-4ACA-A936-315406F5EE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49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fld id="{1962B433-EFF8-4729-8468-3D99AC081BA8}" type="datetimeFigureOut">
              <a:rPr lang="en-GB" smtClean="0"/>
              <a:pPr/>
              <a:t>14/09/2026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fld id="{7DB5FB63-23CD-4ACA-A936-315406F5EE5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321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omic Sans MS" panose="030F0702030302020204" pitchFamily="66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ManorPrimary@sgmail.org.uk-" TargetMode="External"/><Relationship Id="rId2" Type="http://schemas.openxmlformats.org/officeDocument/2006/relationships/hyperlink" Target="mailto:Australiaclass@sgmail.org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73425"/>
            <a:ext cx="9144000" cy="1890803"/>
          </a:xfrm>
        </p:spPr>
        <p:txBody>
          <a:bodyPr>
            <a:normAutofit/>
          </a:bodyPr>
          <a:lstStyle/>
          <a:p>
            <a:r>
              <a:rPr lang="en-GB" sz="9600" dirty="0">
                <a:latin typeface="Comic Sans MS" panose="030F0702030302020204" pitchFamily="66" charset="0"/>
              </a:rPr>
              <a:t>Welcome to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96346"/>
            <a:ext cx="9144000" cy="1655762"/>
          </a:xfrm>
        </p:spPr>
        <p:txBody>
          <a:bodyPr>
            <a:norm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Australia Class!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894" y="3814355"/>
            <a:ext cx="2236991" cy="2241096"/>
          </a:xfrm>
          <a:prstGeom prst="rect">
            <a:avLst/>
          </a:prstGeom>
        </p:spPr>
      </p:pic>
      <p:pic>
        <p:nvPicPr>
          <p:cNvPr id="5" name="Picture 4" descr="C:\Users\hawkinse2\AppData\Local\Microsoft\Windows\INetCache\Content.MSO\134EDEC0.tmp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73" y="2439330"/>
            <a:ext cx="2220902" cy="2169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hawkinse2\AppData\Local\Microsoft\Windows\INetCache\Content.MSO\113772CE.tmp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360" y="199435"/>
            <a:ext cx="1498340" cy="1718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hawkinse2\AppData\Local\Microsoft\Windows\INetCache\Content.MSO\EA06380C.tmp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062" y="3893548"/>
            <a:ext cx="1924357" cy="1781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hawkinse2\AppData\Local\Microsoft\Windows\INetCache\Content.MSO\10F8B5FA.tmp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864" y="5367290"/>
            <a:ext cx="1779496" cy="1425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hawkinse2\AppData\Local\Microsoft\Windows\INetCache\Content.MSO\DA5F6018.tmp"/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467" y="2847293"/>
            <a:ext cx="1579063" cy="1644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899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Letter-join Basic 8" panose="02000505000000020003" pitchFamily="50" charset="0"/>
              </a:rPr>
              <a:t>Your teaching team…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826" y="1425029"/>
            <a:ext cx="10889974" cy="4564953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GB" sz="4900" dirty="0">
                <a:latin typeface="Letter-join Basic 8" panose="02000505000000020003" pitchFamily="50" charset="0"/>
              </a:rPr>
              <a:t>Miss Bessell – Class Teacher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sz="4900" dirty="0">
                <a:latin typeface="Letter-join Basic 8" panose="02000505000000020003" pitchFamily="50" charset="0"/>
              </a:rPr>
              <a:t>Miss Mac- Class Teaching Assistant (Mon, Tue am)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sz="4900" dirty="0">
                <a:latin typeface="Letter-join Basic 8" panose="02000505000000020003" pitchFamily="50" charset="0"/>
              </a:rPr>
              <a:t>Mrs Foote- Class Teaching Assistant (Wed, Thurs, Fri am)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sz="4900" dirty="0">
                <a:latin typeface="Letter-join Basic 8" panose="02000505000000020003" pitchFamily="50" charset="0"/>
              </a:rPr>
              <a:t>Mrs Gray, Mrs Man – PPA cover (Forest school, Tuesday PM)</a:t>
            </a:r>
          </a:p>
          <a:p>
            <a:pPr marL="0" indent="0">
              <a:buNone/>
            </a:pPr>
            <a:endParaRPr lang="en-GB" dirty="0">
              <a:latin typeface="Letter-join Basic 8" panose="02000505000000020003" pitchFamily="50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098" name="Picture 2" descr="63 Teamwork Makes The Dream Work Stock Vector Illustration and Royalty Free  Teamwork Makes The Dream Work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24801"/>
            <a:ext cx="2177142" cy="217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762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Letter-join Basic 8" panose="02000505000000020003" pitchFamily="50" charset="0"/>
              </a:rPr>
              <a:t>The Year ahead…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>
                <a:latin typeface="Letter-join Basic 8" panose="02000505000000020003" pitchFamily="50" charset="0"/>
              </a:rPr>
              <a:t>Term 1 – Healthcare Heros </a:t>
            </a:r>
          </a:p>
          <a:p>
            <a:pPr marL="0" indent="0">
              <a:buNone/>
            </a:pPr>
            <a:r>
              <a:rPr lang="en-GB" dirty="0">
                <a:latin typeface="Letter-join Basic 8" panose="02000505000000020003" pitchFamily="50" charset="0"/>
              </a:rPr>
              <a:t>History topic around how healthcare has changed thanks to our STEM heroes.</a:t>
            </a:r>
          </a:p>
          <a:p>
            <a:r>
              <a:rPr lang="en-GB" dirty="0">
                <a:latin typeface="Letter-join Basic 8" panose="02000505000000020003" pitchFamily="50" charset="0"/>
              </a:rPr>
              <a:t>Term 2 – Girl power</a:t>
            </a:r>
          </a:p>
          <a:p>
            <a:pPr marL="0" indent="0">
              <a:buNone/>
            </a:pPr>
            <a:r>
              <a:rPr lang="en-GB" dirty="0">
                <a:latin typeface="Letter-join Basic 8" panose="02000505000000020003" pitchFamily="50" charset="0"/>
              </a:rPr>
              <a:t>Learn all about Rosa Parks + Emmeline Pankhurst</a:t>
            </a:r>
          </a:p>
          <a:p>
            <a:r>
              <a:rPr lang="en-GB" dirty="0">
                <a:latin typeface="Letter-join Basic 8" panose="02000505000000020003" pitchFamily="50" charset="0"/>
              </a:rPr>
              <a:t>Term 3 – Land Down Under</a:t>
            </a:r>
          </a:p>
          <a:p>
            <a:pPr marL="0" indent="0">
              <a:buNone/>
            </a:pPr>
            <a:r>
              <a:rPr lang="en-GB" dirty="0">
                <a:latin typeface="Letter-join Basic 8" panose="02000505000000020003" pitchFamily="50" charset="0"/>
              </a:rPr>
              <a:t>Geography topic, all about Australia and our local area. </a:t>
            </a:r>
          </a:p>
          <a:p>
            <a:r>
              <a:rPr lang="en-GB" dirty="0">
                <a:latin typeface="Letter-join Basic 8" panose="02000505000000020003" pitchFamily="50" charset="0"/>
              </a:rPr>
              <a:t>Term 4 – London’s burning </a:t>
            </a:r>
          </a:p>
          <a:p>
            <a:pPr marL="0" indent="0">
              <a:buNone/>
            </a:pPr>
            <a:r>
              <a:rPr lang="en-GB" dirty="0">
                <a:latin typeface="Letter-join Basic 8" panose="02000505000000020003" pitchFamily="50" charset="0"/>
              </a:rPr>
              <a:t>History focus on the Great Fire of London. </a:t>
            </a:r>
          </a:p>
          <a:p>
            <a:r>
              <a:rPr lang="en-GB" dirty="0">
                <a:latin typeface="Letter-join Basic 8" panose="02000505000000020003" pitchFamily="50" charset="0"/>
              </a:rPr>
              <a:t>Term 5 – Midsummers Night’s Dream</a:t>
            </a:r>
          </a:p>
          <a:p>
            <a:pPr marL="0" indent="0">
              <a:buNone/>
            </a:pPr>
            <a:r>
              <a:rPr lang="en-GB" dirty="0">
                <a:latin typeface="Letter-join Basic 8" panose="02000505000000020003" pitchFamily="50" charset="0"/>
              </a:rPr>
              <a:t>Shakespeare, sculpture making </a:t>
            </a:r>
          </a:p>
          <a:p>
            <a:r>
              <a:rPr lang="en-GB" dirty="0">
                <a:latin typeface="Letter-join Basic 8" panose="02000505000000020003" pitchFamily="50" charset="0"/>
              </a:rPr>
              <a:t>Term 6 – What makes Bristol Brilliant?</a:t>
            </a:r>
          </a:p>
          <a:p>
            <a:pPr marL="0" indent="0">
              <a:buNone/>
            </a:pPr>
            <a:r>
              <a:rPr lang="en-GB" dirty="0">
                <a:latin typeface="Letter-join Basic 8" panose="02000505000000020003" pitchFamily="50" charset="0"/>
              </a:rPr>
              <a:t>John Cabot and the history of Coalpit Heath</a:t>
            </a:r>
          </a:p>
        </p:txBody>
      </p:sp>
    </p:spTree>
    <p:extLst>
      <p:ext uri="{BB962C8B-B14F-4D97-AF65-F5344CB8AC3E}">
        <p14:creationId xmlns:p14="http://schemas.microsoft.com/office/powerpoint/2010/main" val="1642636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Letter-join Basic 8" panose="02000505000000020003" pitchFamily="50" charset="0"/>
              </a:rPr>
              <a:t>Trips!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 dirty="0">
                <a:latin typeface="Letter-join Basic 8" panose="02000505000000020003" pitchFamily="50" charset="0"/>
              </a:rPr>
              <a:t>Term 3– Westonbirt Arboretum </a:t>
            </a:r>
          </a:p>
          <a:p>
            <a:r>
              <a:rPr lang="en-GB" sz="3600" dirty="0">
                <a:latin typeface="Letter-join Basic 8" panose="02000505000000020003" pitchFamily="50" charset="0"/>
              </a:rPr>
              <a:t>Term 6- we are the curious</a:t>
            </a:r>
          </a:p>
          <a:p>
            <a:endParaRPr lang="en-GB" sz="3600" dirty="0">
              <a:latin typeface="Letter-join Basic 8" panose="02000505000000020003" pitchFamily="50" charset="0"/>
            </a:endParaRPr>
          </a:p>
          <a:p>
            <a:pPr marL="0" indent="0">
              <a:buNone/>
            </a:pPr>
            <a:r>
              <a:rPr lang="en-GB" sz="3600" dirty="0">
                <a:latin typeface="Letter-join Basic 8" panose="02000505000000020003" pitchFamily="50" charset="0"/>
              </a:rPr>
              <a:t>Any other trips will be made aware to you.</a:t>
            </a:r>
          </a:p>
          <a:p>
            <a:endParaRPr lang="en-GB" dirty="0"/>
          </a:p>
        </p:txBody>
      </p:sp>
      <p:pic>
        <p:nvPicPr>
          <p:cNvPr id="3074" name="Picture 2" descr="School Day Trips with The School Travel Compan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609" y="4207838"/>
            <a:ext cx="3743126" cy="26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670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Letter-join Basic 8" panose="02000505000000020003" pitchFamily="50" charset="0"/>
              </a:rPr>
              <a:t>Key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>
                <a:latin typeface="Letter-join Basic 8" panose="02000505000000020003" pitchFamily="50" charset="0"/>
              </a:rPr>
              <a:t>Please ensure your child brings their readings books and record </a:t>
            </a:r>
          </a:p>
          <a:p>
            <a:r>
              <a:rPr lang="en-GB" sz="2000" dirty="0">
                <a:latin typeface="Letter-join Basic 8" panose="02000505000000020003" pitchFamily="50" charset="0"/>
              </a:rPr>
              <a:t>and water bottle everyday. </a:t>
            </a:r>
          </a:p>
          <a:p>
            <a:pPr marL="0" indent="0">
              <a:buNone/>
            </a:pPr>
            <a:endParaRPr lang="en-GB" sz="2000" dirty="0">
              <a:latin typeface="Letter-join Basic 8" panose="02000505000000020003" pitchFamily="50" charset="0"/>
              <a:sym typeface="Wingdings" panose="05000000000000000000" pitchFamily="2" charset="2"/>
            </a:endParaRPr>
          </a:p>
          <a:p>
            <a:r>
              <a:rPr lang="en-GB" sz="2000" dirty="0">
                <a:latin typeface="Letter-join Basic 8" panose="02000505000000020003" pitchFamily="50" charset="0"/>
                <a:sym typeface="Wingdings" panose="05000000000000000000" pitchFamily="2" charset="2"/>
              </a:rPr>
              <a:t>Children are provided with snacks so please do not send your </a:t>
            </a:r>
          </a:p>
          <a:p>
            <a:pPr marL="0" indent="0">
              <a:buNone/>
            </a:pPr>
            <a:r>
              <a:rPr lang="en-GB" sz="2000" dirty="0">
                <a:latin typeface="Letter-join Basic 8" panose="02000505000000020003" pitchFamily="50" charset="0"/>
                <a:sym typeface="Wingdings" panose="05000000000000000000" pitchFamily="2" charset="2"/>
              </a:rPr>
              <a:t>child in with these. We are a NUT FREE SCHOOL. </a:t>
            </a:r>
          </a:p>
          <a:p>
            <a:pPr marL="0" indent="0">
              <a:buNone/>
            </a:pPr>
            <a:endParaRPr lang="en-GB" sz="2000" dirty="0">
              <a:latin typeface="Letter-join Basic 8" panose="02000505000000020003" pitchFamily="50" charset="0"/>
              <a:sym typeface="Wingdings" panose="05000000000000000000" pitchFamily="2" charset="2"/>
            </a:endParaRPr>
          </a:p>
          <a:p>
            <a:r>
              <a:rPr lang="en-GB" sz="2000" dirty="0">
                <a:latin typeface="Letter-join Basic 8" panose="02000505000000020003" pitchFamily="50" charset="0"/>
                <a:sym typeface="Wingdings" panose="05000000000000000000" pitchFamily="2" charset="2"/>
              </a:rPr>
              <a:t>All uniform should be named.</a:t>
            </a:r>
          </a:p>
          <a:p>
            <a:endParaRPr lang="en-GB" sz="2000" dirty="0">
              <a:latin typeface="Letter-join Basic 8" panose="02000505000000020003" pitchFamily="50" charset="0"/>
              <a:sym typeface="Wingdings" panose="05000000000000000000" pitchFamily="2" charset="2"/>
            </a:endParaRPr>
          </a:p>
          <a:p>
            <a:r>
              <a:rPr lang="en-GB" sz="2000" dirty="0">
                <a:latin typeface="Letter-join Basic 8" panose="02000505000000020003" pitchFamily="50" charset="0"/>
                <a:sym typeface="Wingdings" panose="05000000000000000000" pitchFamily="2" charset="2"/>
              </a:rPr>
              <a:t>PE kits – Gold top, black bottoms (shoes children can do up independently) </a:t>
            </a:r>
          </a:p>
          <a:p>
            <a:pPr marL="0" indent="0" algn="ctr">
              <a:buNone/>
            </a:pPr>
            <a:r>
              <a:rPr lang="en-GB" sz="2000" dirty="0">
                <a:latin typeface="Letter-join Basic 8" panose="02000505000000020003" pitchFamily="50" charset="0"/>
                <a:sym typeface="Wingdings" panose="05000000000000000000" pitchFamily="2" charset="2"/>
              </a:rPr>
              <a:t>PE day are Wednesday and forest school on Tuesday’s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050" name="Picture 2" descr="Male hand holding megaphone with important information speech bubble.  Loudspeaker. Banner for business, marketing and advertising. Vector  illustration. Stock Vector | Adobe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19" y="43656"/>
            <a:ext cx="2844937" cy="210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750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35726"/>
            <a:ext cx="10515600" cy="5541237"/>
          </a:xfrm>
        </p:spPr>
        <p:txBody>
          <a:bodyPr/>
          <a:lstStyle/>
          <a:p>
            <a:r>
              <a:rPr lang="en-GB" dirty="0">
                <a:latin typeface="Letter-join Basic 8" panose="02000505000000020003" pitchFamily="50" charset="0"/>
              </a:rPr>
              <a:t>Children should be reading at home 5 times a week. </a:t>
            </a:r>
          </a:p>
          <a:p>
            <a:pPr marL="0" indent="0">
              <a:buNone/>
            </a:pPr>
            <a:r>
              <a:rPr lang="en-GB" dirty="0">
                <a:latin typeface="Letter-join Basic 8" panose="02000505000000020003" pitchFamily="50" charset="0"/>
              </a:rPr>
              <a:t>They should be reading each book 3 times. This will enable them to read fluently and understand what they are reading.</a:t>
            </a:r>
          </a:p>
          <a:p>
            <a:pPr marL="0" indent="0">
              <a:buNone/>
            </a:pPr>
            <a:r>
              <a:rPr lang="en-GB" dirty="0">
                <a:latin typeface="Letter-join Basic 8" panose="02000505000000020003" pitchFamily="50" charset="0"/>
              </a:rPr>
              <a:t>Talk about the book with your child.</a:t>
            </a:r>
          </a:p>
          <a:p>
            <a:r>
              <a:rPr lang="en-GB" dirty="0">
                <a:latin typeface="Letter-join Basic 8" panose="02000505000000020003" pitchFamily="50" charset="0"/>
              </a:rPr>
              <a:t>Books checked weekly- Change date written in record.</a:t>
            </a:r>
          </a:p>
          <a:p>
            <a:pPr marL="0" indent="0">
              <a:buNone/>
            </a:pPr>
            <a:r>
              <a:rPr lang="en-GB" dirty="0">
                <a:latin typeface="Letter-join Basic 8" panose="02000505000000020003" pitchFamily="50" charset="0"/>
              </a:rPr>
              <a:t>Library books will be changed on Wednesday’s. </a:t>
            </a:r>
          </a:p>
          <a:p>
            <a:pPr marL="0" indent="0">
              <a:buNone/>
            </a:pPr>
            <a:endParaRPr lang="en-GB" dirty="0">
              <a:latin typeface="Letter-join Basic 8" panose="02000505000000020003" pitchFamily="50" charset="0"/>
            </a:endParaRPr>
          </a:p>
          <a:p>
            <a:pPr marL="0" indent="0">
              <a:buNone/>
            </a:pPr>
            <a:r>
              <a:rPr lang="en-GB" dirty="0">
                <a:latin typeface="Letter-join Basic 8" panose="02000505000000020003" pitchFamily="50" charset="0"/>
              </a:rPr>
              <a:t>Home learning:</a:t>
            </a:r>
          </a:p>
          <a:p>
            <a:pPr marL="0" indent="0">
              <a:buNone/>
            </a:pPr>
            <a:r>
              <a:rPr lang="en-GB" dirty="0">
                <a:latin typeface="Letter-join Basic 8" panose="02000505000000020003" pitchFamily="50" charset="0"/>
              </a:rPr>
              <a:t>A phonics activity and maths activity that will be given out on Friday and brought back the following Thursday, this will get your child home learning heroes time. </a:t>
            </a:r>
          </a:p>
        </p:txBody>
      </p:sp>
      <p:pic>
        <p:nvPicPr>
          <p:cNvPr id="1026" name="Picture 2" descr="Llanvihangel Crucorney Primary School - Home Learn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5674" y="44631"/>
            <a:ext cx="1576252" cy="118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413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Twinkl Cursive Looped Thin" panose="02000000000000000000" pitchFamily="2" charset="0"/>
                <a:hlinkClick r:id="rId2"/>
              </a:rPr>
              <a:t>Australiaclass@sgmail.org.uk</a:t>
            </a:r>
            <a:endParaRPr lang="en-GB" dirty="0">
              <a:latin typeface="Twinkl Cursive Looped Thin" panose="02000000000000000000" pitchFamily="2" charset="0"/>
            </a:endParaRPr>
          </a:p>
          <a:p>
            <a:pPr marL="0" indent="0">
              <a:buNone/>
            </a:pPr>
            <a:r>
              <a:rPr lang="en-GB" dirty="0">
                <a:latin typeface="Twinkl Cursive Looped Thin" panose="02000000000000000000" pitchFamily="2" charset="0"/>
              </a:rPr>
              <a:t>Direct email to me. </a:t>
            </a:r>
          </a:p>
          <a:p>
            <a:pPr marL="0" indent="0">
              <a:buNone/>
            </a:pPr>
            <a:r>
              <a:rPr lang="en-GB" dirty="0">
                <a:latin typeface="Twinkl Cursive Looped Thin" panose="02000000000000000000" pitchFamily="2" charset="0"/>
                <a:hlinkClick r:id="rId3"/>
              </a:rPr>
              <a:t>ManorPrimary@sgmail.org.uk-</a:t>
            </a:r>
            <a:endParaRPr lang="en-GB" dirty="0">
              <a:latin typeface="Twinkl Cursive Looped Thin" panose="02000000000000000000" pitchFamily="2" charset="0"/>
            </a:endParaRPr>
          </a:p>
          <a:p>
            <a:pPr marL="0" indent="0">
              <a:buNone/>
            </a:pPr>
            <a:r>
              <a:rPr lang="en-GB" dirty="0">
                <a:latin typeface="Twinkl Cursive Looped Thin" panose="02000000000000000000" pitchFamily="2" charset="0"/>
              </a:rPr>
              <a:t>For emergencies and absences. </a:t>
            </a:r>
          </a:p>
          <a:p>
            <a:pPr marL="0" indent="0">
              <a:buNone/>
            </a:pPr>
            <a:endParaRPr lang="en-GB" dirty="0">
              <a:latin typeface="Twinkl Cursive Looped Thin" panose="02000000000000000000" pitchFamily="2" charset="0"/>
            </a:endParaRPr>
          </a:p>
          <a:p>
            <a:pPr marL="0" indent="0">
              <a:buNone/>
            </a:pPr>
            <a:r>
              <a:rPr lang="en-GB" dirty="0">
                <a:latin typeface="Twinkl Cursive Looped Thin" panose="02000000000000000000" pitchFamily="2" charset="0"/>
              </a:rPr>
              <a:t>SLT on gate in the morning.</a:t>
            </a:r>
          </a:p>
          <a:p>
            <a:pPr marL="0" indent="0">
              <a:buNone/>
            </a:pPr>
            <a:endParaRPr lang="en-GB" dirty="0">
              <a:latin typeface="Twinkl Cursive Looped Thin" panose="02000000000000000000" pitchFamily="2" charset="0"/>
            </a:endParaRPr>
          </a:p>
          <a:p>
            <a:pPr marL="0" indent="0">
              <a:buNone/>
            </a:pPr>
            <a:r>
              <a:rPr lang="en-GB" dirty="0">
                <a:latin typeface="Twinkl Cursive Looped Thin" panose="02000000000000000000" pitchFamily="2" charset="0"/>
              </a:rPr>
              <a:t>I will be on the gate in the afternoon.</a:t>
            </a:r>
          </a:p>
        </p:txBody>
      </p:sp>
    </p:spTree>
    <p:extLst>
      <p:ext uri="{BB962C8B-B14F-4D97-AF65-F5344CB8AC3E}">
        <p14:creationId xmlns:p14="http://schemas.microsoft.com/office/powerpoint/2010/main" val="1601189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2548</TotalTime>
  <Words>373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Comic Sans MS</vt:lpstr>
      <vt:lpstr>Letter-join Basic 8</vt:lpstr>
      <vt:lpstr>Twinkl Cursive Looped Thin</vt:lpstr>
      <vt:lpstr>Office Theme</vt:lpstr>
      <vt:lpstr>Welcome to </vt:lpstr>
      <vt:lpstr>Your teaching team…</vt:lpstr>
      <vt:lpstr>The Year ahead…</vt:lpstr>
      <vt:lpstr>Trips!</vt:lpstr>
      <vt:lpstr>Key information</vt:lpstr>
      <vt:lpstr>PowerPoint Presentation</vt:lpstr>
      <vt:lpstr>Communication</vt:lpstr>
    </vt:vector>
  </TitlesOfParts>
  <Company>Integra Schools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</dc:title>
  <dc:creator>John Israel</dc:creator>
  <cp:lastModifiedBy>Evie Bessell</cp:lastModifiedBy>
  <cp:revision>11</cp:revision>
  <dcterms:created xsi:type="dcterms:W3CDTF">2023-07-21T10:57:59Z</dcterms:created>
  <dcterms:modified xsi:type="dcterms:W3CDTF">2026-09-14T07:51:18Z</dcterms:modified>
</cp:coreProperties>
</file>