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4" r:id="rId8"/>
    <p:sldId id="26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9" d="100"/>
          <a:sy n="59" d="100"/>
        </p:scale>
        <p:origin x="28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962B433-EFF8-4729-8468-3D99AC081BA8}" type="datetimeFigureOut">
              <a:rPr lang="en-GB" smtClean="0"/>
              <a:t>03/09/2024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B5FB63-23CD-4ACA-A936-315406F5EE50}" type="slidenum">
              <a:rPr lang="en-GB" smtClean="0"/>
              <a:t>‹#›</a:t>
            </a:fld>
            <a:endParaRPr lang="en-GB"/>
          </a:p>
        </p:txBody>
      </p:sp>
    </p:spTree>
    <p:extLst>
      <p:ext uri="{BB962C8B-B14F-4D97-AF65-F5344CB8AC3E}">
        <p14:creationId xmlns:p14="http://schemas.microsoft.com/office/powerpoint/2010/main" val="258040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962B433-EFF8-4729-8468-3D99AC081BA8}" type="datetimeFigureOut">
              <a:rPr lang="en-GB" smtClean="0"/>
              <a:t>03/09/2024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B5FB63-23CD-4ACA-A936-315406F5EE50}" type="slidenum">
              <a:rPr lang="en-GB" smtClean="0"/>
              <a:t>‹#›</a:t>
            </a:fld>
            <a:endParaRPr lang="en-GB"/>
          </a:p>
        </p:txBody>
      </p:sp>
    </p:spTree>
    <p:extLst>
      <p:ext uri="{BB962C8B-B14F-4D97-AF65-F5344CB8AC3E}">
        <p14:creationId xmlns:p14="http://schemas.microsoft.com/office/powerpoint/2010/main" val="24967421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962B433-EFF8-4729-8468-3D99AC081BA8}" type="datetimeFigureOut">
              <a:rPr lang="en-GB" smtClean="0"/>
              <a:t>03/09/2024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B5FB63-23CD-4ACA-A936-315406F5EE50}" type="slidenum">
              <a:rPr lang="en-GB" smtClean="0"/>
              <a:t>‹#›</a:t>
            </a:fld>
            <a:endParaRPr lang="en-GB"/>
          </a:p>
        </p:txBody>
      </p:sp>
    </p:spTree>
    <p:extLst>
      <p:ext uri="{BB962C8B-B14F-4D97-AF65-F5344CB8AC3E}">
        <p14:creationId xmlns:p14="http://schemas.microsoft.com/office/powerpoint/2010/main" val="316649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962B433-EFF8-4729-8468-3D99AC081BA8}" type="datetimeFigureOut">
              <a:rPr lang="en-GB" smtClean="0"/>
              <a:t>03/09/2024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B5FB63-23CD-4ACA-A936-315406F5EE50}" type="slidenum">
              <a:rPr lang="en-GB" smtClean="0"/>
              <a:t>‹#›</a:t>
            </a:fld>
            <a:endParaRPr lang="en-GB"/>
          </a:p>
        </p:txBody>
      </p:sp>
    </p:spTree>
    <p:extLst>
      <p:ext uri="{BB962C8B-B14F-4D97-AF65-F5344CB8AC3E}">
        <p14:creationId xmlns:p14="http://schemas.microsoft.com/office/powerpoint/2010/main" val="1113309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962B433-EFF8-4729-8468-3D99AC081BA8}" type="datetimeFigureOut">
              <a:rPr lang="en-GB" smtClean="0"/>
              <a:t>03/09/2024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B5FB63-23CD-4ACA-A936-315406F5EE50}" type="slidenum">
              <a:rPr lang="en-GB" smtClean="0"/>
              <a:t>‹#›</a:t>
            </a:fld>
            <a:endParaRPr lang="en-GB"/>
          </a:p>
        </p:txBody>
      </p:sp>
    </p:spTree>
    <p:extLst>
      <p:ext uri="{BB962C8B-B14F-4D97-AF65-F5344CB8AC3E}">
        <p14:creationId xmlns:p14="http://schemas.microsoft.com/office/powerpoint/2010/main" val="2299533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962B433-EFF8-4729-8468-3D99AC081BA8}" type="datetimeFigureOut">
              <a:rPr lang="en-GB" smtClean="0"/>
              <a:t>03/09/2024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DB5FB63-23CD-4ACA-A936-315406F5EE50}" type="slidenum">
              <a:rPr lang="en-GB" smtClean="0"/>
              <a:t>‹#›</a:t>
            </a:fld>
            <a:endParaRPr lang="en-GB"/>
          </a:p>
        </p:txBody>
      </p:sp>
    </p:spTree>
    <p:extLst>
      <p:ext uri="{BB962C8B-B14F-4D97-AF65-F5344CB8AC3E}">
        <p14:creationId xmlns:p14="http://schemas.microsoft.com/office/powerpoint/2010/main" val="3561385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962B433-EFF8-4729-8468-3D99AC081BA8}" type="datetimeFigureOut">
              <a:rPr lang="en-GB" smtClean="0"/>
              <a:t>03/09/2024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DB5FB63-23CD-4ACA-A936-315406F5EE50}" type="slidenum">
              <a:rPr lang="en-GB" smtClean="0"/>
              <a:t>‹#›</a:t>
            </a:fld>
            <a:endParaRPr lang="en-GB"/>
          </a:p>
        </p:txBody>
      </p:sp>
    </p:spTree>
    <p:extLst>
      <p:ext uri="{BB962C8B-B14F-4D97-AF65-F5344CB8AC3E}">
        <p14:creationId xmlns:p14="http://schemas.microsoft.com/office/powerpoint/2010/main" val="2880896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962B433-EFF8-4729-8468-3D99AC081BA8}" type="datetimeFigureOut">
              <a:rPr lang="en-GB" smtClean="0"/>
              <a:t>03/09/2024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DB5FB63-23CD-4ACA-A936-315406F5EE50}" type="slidenum">
              <a:rPr lang="en-GB" smtClean="0"/>
              <a:t>‹#›</a:t>
            </a:fld>
            <a:endParaRPr lang="en-GB"/>
          </a:p>
        </p:txBody>
      </p:sp>
    </p:spTree>
    <p:extLst>
      <p:ext uri="{BB962C8B-B14F-4D97-AF65-F5344CB8AC3E}">
        <p14:creationId xmlns:p14="http://schemas.microsoft.com/office/powerpoint/2010/main" val="1764405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62B433-EFF8-4729-8468-3D99AC081BA8}" type="datetimeFigureOut">
              <a:rPr lang="en-GB" smtClean="0"/>
              <a:t>03/09/2024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DB5FB63-23CD-4ACA-A936-315406F5EE50}" type="slidenum">
              <a:rPr lang="en-GB" smtClean="0"/>
              <a:t>‹#›</a:t>
            </a:fld>
            <a:endParaRPr lang="en-GB"/>
          </a:p>
        </p:txBody>
      </p:sp>
    </p:spTree>
    <p:extLst>
      <p:ext uri="{BB962C8B-B14F-4D97-AF65-F5344CB8AC3E}">
        <p14:creationId xmlns:p14="http://schemas.microsoft.com/office/powerpoint/2010/main" val="559772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962B433-EFF8-4729-8468-3D99AC081BA8}" type="datetimeFigureOut">
              <a:rPr lang="en-GB" smtClean="0"/>
              <a:t>03/09/2024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DB5FB63-23CD-4ACA-A936-315406F5EE50}" type="slidenum">
              <a:rPr lang="en-GB" smtClean="0"/>
              <a:t>‹#›</a:t>
            </a:fld>
            <a:endParaRPr lang="en-GB"/>
          </a:p>
        </p:txBody>
      </p:sp>
    </p:spTree>
    <p:extLst>
      <p:ext uri="{BB962C8B-B14F-4D97-AF65-F5344CB8AC3E}">
        <p14:creationId xmlns:p14="http://schemas.microsoft.com/office/powerpoint/2010/main" val="1610694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962B433-EFF8-4729-8468-3D99AC081BA8}" type="datetimeFigureOut">
              <a:rPr lang="en-GB" smtClean="0"/>
              <a:t>03/09/2024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DB5FB63-23CD-4ACA-A936-315406F5EE50}" type="slidenum">
              <a:rPr lang="en-GB" smtClean="0"/>
              <a:t>‹#›</a:t>
            </a:fld>
            <a:endParaRPr lang="en-GB"/>
          </a:p>
        </p:txBody>
      </p:sp>
    </p:spTree>
    <p:extLst>
      <p:ext uri="{BB962C8B-B14F-4D97-AF65-F5344CB8AC3E}">
        <p14:creationId xmlns:p14="http://schemas.microsoft.com/office/powerpoint/2010/main" val="559375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Comic Sans MS" panose="030F0702030302020204" pitchFamily="66" charset="0"/>
              </a:defRPr>
            </a:lvl1pPr>
          </a:lstStyle>
          <a:p>
            <a:fld id="{1962B433-EFF8-4729-8468-3D99AC081BA8}" type="datetimeFigureOut">
              <a:rPr lang="en-GB" smtClean="0"/>
              <a:pPr/>
              <a:t>03/09/2024</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Comic Sans MS" panose="030F0702030302020204" pitchFamily="66" charset="0"/>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Comic Sans MS" panose="030F0702030302020204" pitchFamily="66" charset="0"/>
              </a:defRPr>
            </a:lvl1pPr>
          </a:lstStyle>
          <a:p>
            <a:fld id="{7DB5FB63-23CD-4ACA-A936-315406F5EE50}" type="slidenum">
              <a:rPr lang="en-GB" smtClean="0"/>
              <a:pPr/>
              <a:t>‹#›</a:t>
            </a:fld>
            <a:endParaRPr lang="en-GB" dirty="0"/>
          </a:p>
        </p:txBody>
      </p:sp>
    </p:spTree>
    <p:extLst>
      <p:ext uri="{BB962C8B-B14F-4D97-AF65-F5344CB8AC3E}">
        <p14:creationId xmlns:p14="http://schemas.microsoft.com/office/powerpoint/2010/main" val="21332178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Comic Sans MS" panose="030F0702030302020204" pitchFamily="66"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omic Sans MS" panose="030F0702030302020204" pitchFamily="66"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omic Sans MS" panose="030F0702030302020204" pitchFamily="66"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omic Sans MS" panose="030F0702030302020204" pitchFamily="66"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omic Sans MS" panose="030F0702030302020204" pitchFamily="66"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omic Sans MS" panose="030F0702030302020204" pitchFamily="66"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ManorPrimary@sgmail.org.uk" TargetMode="External"/><Relationship Id="rId2" Type="http://schemas.openxmlformats.org/officeDocument/2006/relationships/hyperlink" Target="mailto:EuropeClass@sgmail.org.uk"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73425"/>
            <a:ext cx="9144000" cy="1890803"/>
          </a:xfrm>
        </p:spPr>
        <p:txBody>
          <a:bodyPr>
            <a:normAutofit/>
          </a:bodyPr>
          <a:lstStyle/>
          <a:p>
            <a:r>
              <a:rPr lang="en-GB" sz="9600" dirty="0">
                <a:latin typeface="SassoonPrimaryInfant" panose="00000400000000000000" pitchFamily="2" charset="0"/>
              </a:rPr>
              <a:t>Welcome to </a:t>
            </a:r>
          </a:p>
        </p:txBody>
      </p:sp>
      <p:sp>
        <p:nvSpPr>
          <p:cNvPr id="3" name="Subtitle 2"/>
          <p:cNvSpPr>
            <a:spLocks noGrp="1"/>
          </p:cNvSpPr>
          <p:nvPr>
            <p:ph type="subTitle" idx="1"/>
          </p:nvPr>
        </p:nvSpPr>
        <p:spPr>
          <a:xfrm>
            <a:off x="1524000" y="2696346"/>
            <a:ext cx="9144000" cy="1655762"/>
          </a:xfrm>
        </p:spPr>
        <p:txBody>
          <a:bodyPr>
            <a:normAutofit/>
          </a:bodyPr>
          <a:lstStyle/>
          <a:p>
            <a:r>
              <a:rPr lang="en-GB" sz="4800" dirty="0">
                <a:latin typeface="SassoonPrimaryInfant" panose="00000400000000000000" pitchFamily="2" charset="0"/>
              </a:rPr>
              <a:t>Europe Class!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80894" y="3814355"/>
            <a:ext cx="2236991" cy="2241096"/>
          </a:xfrm>
          <a:prstGeom prst="rect">
            <a:avLst/>
          </a:prstGeom>
        </p:spPr>
      </p:pic>
    </p:spTree>
    <p:extLst>
      <p:ext uri="{BB962C8B-B14F-4D97-AF65-F5344CB8AC3E}">
        <p14:creationId xmlns:p14="http://schemas.microsoft.com/office/powerpoint/2010/main" val="38989984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SassoonPrimaryInfant" panose="00000400000000000000" pitchFamily="2" charset="0"/>
              </a:rPr>
              <a:t>Your teaching team…</a:t>
            </a:r>
          </a:p>
        </p:txBody>
      </p:sp>
      <p:sp>
        <p:nvSpPr>
          <p:cNvPr id="3" name="Content Placeholder 2"/>
          <p:cNvSpPr>
            <a:spLocks noGrp="1"/>
          </p:cNvSpPr>
          <p:nvPr>
            <p:ph idx="1"/>
          </p:nvPr>
        </p:nvSpPr>
        <p:spPr/>
        <p:txBody>
          <a:bodyPr>
            <a:normAutofit/>
          </a:bodyPr>
          <a:lstStyle/>
          <a:p>
            <a:pPr marL="0" indent="0">
              <a:buNone/>
            </a:pPr>
            <a:r>
              <a:rPr lang="en-GB" dirty="0">
                <a:latin typeface="SassoonPrimaryInfant" panose="00000400000000000000" pitchFamily="2" charset="0"/>
              </a:rPr>
              <a:t>Miss Walker </a:t>
            </a:r>
            <a:r>
              <a:rPr lang="en-GB" dirty="0" smtClean="0">
                <a:latin typeface="SassoonPrimaryInfant" panose="00000400000000000000" pitchFamily="2" charset="0"/>
              </a:rPr>
              <a:t>– Class Teacher </a:t>
            </a:r>
            <a:endParaRPr lang="en-GB" dirty="0">
              <a:latin typeface="SassoonPrimaryInfant" panose="00000400000000000000" pitchFamily="2" charset="0"/>
            </a:endParaRPr>
          </a:p>
          <a:p>
            <a:pPr marL="0" indent="0">
              <a:buNone/>
            </a:pPr>
            <a:endParaRPr lang="en-GB" dirty="0">
              <a:latin typeface="SassoonPrimaryInfant" panose="00000400000000000000" pitchFamily="2" charset="0"/>
            </a:endParaRPr>
          </a:p>
          <a:p>
            <a:pPr marL="0" indent="0">
              <a:buNone/>
            </a:pPr>
            <a:r>
              <a:rPr lang="en-GB" dirty="0">
                <a:latin typeface="SassoonPrimaryInfant" panose="00000400000000000000" pitchFamily="2" charset="0"/>
              </a:rPr>
              <a:t>Mrs </a:t>
            </a:r>
            <a:r>
              <a:rPr lang="en-GB" dirty="0" smtClean="0">
                <a:latin typeface="SassoonPrimaryInfant" panose="00000400000000000000" pitchFamily="2" charset="0"/>
              </a:rPr>
              <a:t>Foxall-Giess – Class Teaching Assistant </a:t>
            </a:r>
          </a:p>
          <a:p>
            <a:pPr marL="0" indent="0">
              <a:buNone/>
            </a:pPr>
            <a:r>
              <a:rPr lang="en-GB" sz="2400" dirty="0" smtClean="0">
                <a:latin typeface="SassoonPrimaryInfant" panose="00000400000000000000" pitchFamily="2" charset="0"/>
              </a:rPr>
              <a:t>(Monday and Wednesday mornings)</a:t>
            </a:r>
            <a:endParaRPr lang="en-GB" sz="2400" dirty="0">
              <a:latin typeface="SassoonPrimaryInfant" panose="00000400000000000000" pitchFamily="2" charset="0"/>
            </a:endParaRPr>
          </a:p>
          <a:p>
            <a:pPr marL="0" indent="0">
              <a:buNone/>
            </a:pPr>
            <a:endParaRPr lang="en-GB" dirty="0">
              <a:latin typeface="SassoonPrimaryInfant" panose="00000400000000000000" pitchFamily="2" charset="0"/>
            </a:endParaRPr>
          </a:p>
          <a:p>
            <a:pPr marL="0" indent="0">
              <a:buNone/>
            </a:pPr>
            <a:r>
              <a:rPr lang="en-GB" dirty="0" smtClean="0">
                <a:latin typeface="SassoonPrimaryInfant" panose="00000400000000000000" pitchFamily="2" charset="0"/>
              </a:rPr>
              <a:t>Miss Lambe – PPA cover (PE – Tuesday afternoon)</a:t>
            </a:r>
          </a:p>
          <a:p>
            <a:pPr marL="0" indent="0">
              <a:buNone/>
            </a:pPr>
            <a:endParaRPr lang="en-GB" dirty="0">
              <a:latin typeface="SassoonPrimaryInfant" panose="00000400000000000000" pitchFamily="2" charset="0"/>
            </a:endParaRPr>
          </a:p>
          <a:p>
            <a:pPr marL="0" indent="0">
              <a:buNone/>
            </a:pPr>
            <a:r>
              <a:rPr lang="en-GB" dirty="0">
                <a:latin typeface="SassoonPrimaryInfant" panose="00000400000000000000" pitchFamily="2" charset="0"/>
              </a:rPr>
              <a:t>Mrs </a:t>
            </a:r>
            <a:r>
              <a:rPr lang="en-GB" dirty="0" smtClean="0">
                <a:latin typeface="SassoonPrimaryInfant" panose="00000400000000000000" pitchFamily="2" charset="0"/>
              </a:rPr>
              <a:t>Gray – PPA cover (RE – Tuesday afternoon)</a:t>
            </a:r>
            <a:endParaRPr lang="en-GB" dirty="0">
              <a:latin typeface="SassoonPrimaryInfant" panose="00000400000000000000" pitchFamily="2" charset="0"/>
            </a:endParaRPr>
          </a:p>
          <a:p>
            <a:pPr marL="0" indent="0">
              <a:buNone/>
            </a:pPr>
            <a:endParaRPr lang="en-GB" dirty="0">
              <a:latin typeface="SassoonPrimaryInfant" panose="00000400000000000000" pitchFamily="2" charset="0"/>
            </a:endParaRPr>
          </a:p>
        </p:txBody>
      </p:sp>
      <p:pic>
        <p:nvPicPr>
          <p:cNvPr id="4098" name="Picture 2" descr="63 Teamwork Makes The Dream Work Stock Vector Illustration and Royalty Free  Teamwork Makes The Dream Work Clip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86660" y="124801"/>
            <a:ext cx="2544082" cy="25440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9762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07084"/>
          </a:xfrm>
        </p:spPr>
        <p:txBody>
          <a:bodyPr/>
          <a:lstStyle/>
          <a:p>
            <a:r>
              <a:rPr lang="en-GB" dirty="0">
                <a:latin typeface="SassoonPrimaryInfant" panose="00000400000000000000" pitchFamily="2" charset="0"/>
              </a:rPr>
              <a:t>The Year ahead…</a:t>
            </a:r>
          </a:p>
        </p:txBody>
      </p:sp>
      <p:sp>
        <p:nvSpPr>
          <p:cNvPr id="3" name="Content Placeholder 2"/>
          <p:cNvSpPr>
            <a:spLocks noGrp="1"/>
          </p:cNvSpPr>
          <p:nvPr>
            <p:ph idx="1"/>
          </p:nvPr>
        </p:nvSpPr>
        <p:spPr>
          <a:xfrm>
            <a:off x="490330" y="1404731"/>
            <a:ext cx="11277600" cy="5088144"/>
          </a:xfrm>
        </p:spPr>
        <p:txBody>
          <a:bodyPr>
            <a:normAutofit fontScale="85000" lnSpcReduction="20000"/>
          </a:bodyPr>
          <a:lstStyle/>
          <a:p>
            <a:r>
              <a:rPr lang="en-GB" dirty="0">
                <a:latin typeface="SassoonPrimaryInfant" panose="00000400000000000000" pitchFamily="2" charset="0"/>
              </a:rPr>
              <a:t>Term 1 – </a:t>
            </a:r>
            <a:r>
              <a:rPr lang="en-GB" dirty="0" smtClean="0">
                <a:latin typeface="SassoonPrimaryInfant" panose="00000400000000000000" pitchFamily="2" charset="0"/>
              </a:rPr>
              <a:t>Mad about Maya</a:t>
            </a:r>
            <a:endParaRPr lang="en-GB" dirty="0">
              <a:latin typeface="SassoonPrimaryInfant" panose="00000400000000000000" pitchFamily="2" charset="0"/>
            </a:endParaRPr>
          </a:p>
          <a:p>
            <a:pPr lvl="1"/>
            <a:r>
              <a:rPr lang="en-GB" dirty="0">
                <a:latin typeface="SassoonPrimaryInfant" panose="00000400000000000000" pitchFamily="2" charset="0"/>
              </a:rPr>
              <a:t>The </a:t>
            </a:r>
            <a:r>
              <a:rPr lang="en-GB" dirty="0" smtClean="0">
                <a:latin typeface="SassoonPrimaryInfant" panose="00000400000000000000" pitchFamily="2" charset="0"/>
              </a:rPr>
              <a:t>Ancient Maya, South America, teeth and digestion</a:t>
            </a:r>
            <a:endParaRPr lang="en-GB" dirty="0">
              <a:latin typeface="SassoonPrimaryInfant" panose="00000400000000000000" pitchFamily="2" charset="0"/>
            </a:endParaRPr>
          </a:p>
          <a:p>
            <a:r>
              <a:rPr lang="en-GB" dirty="0">
                <a:latin typeface="SassoonPrimaryInfant" panose="00000400000000000000" pitchFamily="2" charset="0"/>
              </a:rPr>
              <a:t>Term 2 – </a:t>
            </a:r>
            <a:r>
              <a:rPr lang="en-GB" dirty="0" smtClean="0">
                <a:latin typeface="SassoonPrimaryInfant" panose="00000400000000000000" pitchFamily="2" charset="0"/>
              </a:rPr>
              <a:t>Eurovision </a:t>
            </a:r>
          </a:p>
          <a:p>
            <a:pPr lvl="1"/>
            <a:r>
              <a:rPr lang="en-GB" dirty="0" smtClean="0">
                <a:latin typeface="SassoonPrimaryInfant" panose="00000400000000000000" pitchFamily="2" charset="0"/>
              </a:rPr>
              <a:t>Europe and Food chains </a:t>
            </a:r>
            <a:endParaRPr lang="en-GB" dirty="0">
              <a:latin typeface="SassoonPrimaryInfant" panose="00000400000000000000" pitchFamily="2" charset="0"/>
            </a:endParaRPr>
          </a:p>
          <a:p>
            <a:r>
              <a:rPr lang="en-GB" dirty="0" smtClean="0">
                <a:latin typeface="SassoonPrimaryInfant" panose="00000400000000000000" pitchFamily="2" charset="0"/>
              </a:rPr>
              <a:t>Term </a:t>
            </a:r>
            <a:r>
              <a:rPr lang="en-GB" dirty="0">
                <a:latin typeface="SassoonPrimaryInfant" panose="00000400000000000000" pitchFamily="2" charset="0"/>
              </a:rPr>
              <a:t>3 – </a:t>
            </a:r>
            <a:r>
              <a:rPr lang="en-GB" dirty="0" smtClean="0">
                <a:latin typeface="SassoonPrimaryInfant" panose="00000400000000000000" pitchFamily="2" charset="0"/>
              </a:rPr>
              <a:t>Home Sweet Habitat </a:t>
            </a:r>
          </a:p>
          <a:p>
            <a:pPr lvl="1"/>
            <a:r>
              <a:rPr lang="en-GB" dirty="0" smtClean="0">
                <a:latin typeface="SassoonPrimaryInfant" panose="00000400000000000000" pitchFamily="2" charset="0"/>
              </a:rPr>
              <a:t>North and South America, living things in their habitats and biomes </a:t>
            </a:r>
          </a:p>
          <a:p>
            <a:r>
              <a:rPr lang="en-GB" dirty="0" smtClean="0">
                <a:latin typeface="SassoonPrimaryInfant" panose="00000400000000000000" pitchFamily="2" charset="0"/>
              </a:rPr>
              <a:t>Term </a:t>
            </a:r>
            <a:r>
              <a:rPr lang="en-GB" dirty="0">
                <a:latin typeface="SassoonPrimaryInfant" panose="00000400000000000000" pitchFamily="2" charset="0"/>
              </a:rPr>
              <a:t>4 </a:t>
            </a:r>
            <a:r>
              <a:rPr lang="en-GB" dirty="0" smtClean="0">
                <a:latin typeface="SassoonPrimaryInfant" panose="00000400000000000000" pitchFamily="2" charset="0"/>
              </a:rPr>
              <a:t>– The Shang and Fang</a:t>
            </a:r>
          </a:p>
          <a:p>
            <a:pPr lvl="1"/>
            <a:r>
              <a:rPr lang="en-GB" dirty="0" smtClean="0">
                <a:latin typeface="SassoonPrimaryInfant" panose="00000400000000000000" pitchFamily="2" charset="0"/>
              </a:rPr>
              <a:t>The Shang Dynasty and plants </a:t>
            </a:r>
          </a:p>
          <a:p>
            <a:r>
              <a:rPr lang="en-GB" dirty="0" smtClean="0">
                <a:latin typeface="SassoonPrimaryInfant" panose="00000400000000000000" pitchFamily="2" charset="0"/>
              </a:rPr>
              <a:t>Term </a:t>
            </a:r>
            <a:r>
              <a:rPr lang="en-GB" dirty="0">
                <a:latin typeface="SassoonPrimaryInfant" panose="00000400000000000000" pitchFamily="2" charset="0"/>
              </a:rPr>
              <a:t>5 –  </a:t>
            </a:r>
            <a:r>
              <a:rPr lang="en-GB" dirty="0" smtClean="0">
                <a:latin typeface="SassoonPrimaryInfant" panose="00000400000000000000" pitchFamily="2" charset="0"/>
              </a:rPr>
              <a:t>It’s the Sound of the Greeks</a:t>
            </a:r>
          </a:p>
          <a:p>
            <a:pPr lvl="1"/>
            <a:r>
              <a:rPr lang="en-GB" dirty="0" smtClean="0">
                <a:latin typeface="SassoonPrimaryInfant" panose="00000400000000000000" pitchFamily="2" charset="0"/>
              </a:rPr>
              <a:t>The Ancient Greeks, sound and geographical skills </a:t>
            </a:r>
            <a:endParaRPr lang="en-GB" dirty="0">
              <a:latin typeface="SassoonPrimaryInfant" panose="00000400000000000000" pitchFamily="2" charset="0"/>
            </a:endParaRPr>
          </a:p>
          <a:p>
            <a:r>
              <a:rPr lang="en-GB" dirty="0">
                <a:latin typeface="SassoonPrimaryInfant" panose="00000400000000000000" pitchFamily="2" charset="0"/>
              </a:rPr>
              <a:t>Term 6 </a:t>
            </a:r>
            <a:r>
              <a:rPr lang="en-GB" dirty="0" smtClean="0">
                <a:latin typeface="SassoonPrimaryInfant" panose="00000400000000000000" pitchFamily="2" charset="0"/>
              </a:rPr>
              <a:t>– What makes Bristol Brilliant? </a:t>
            </a:r>
          </a:p>
          <a:p>
            <a:pPr lvl="1"/>
            <a:r>
              <a:rPr lang="en-GB" dirty="0" smtClean="0">
                <a:latin typeface="SassoonPrimaryInfant" panose="00000400000000000000" pitchFamily="2" charset="0"/>
              </a:rPr>
              <a:t>Local history study – aviation in Bristol, map skills and working scientifically. </a:t>
            </a:r>
          </a:p>
          <a:p>
            <a:pPr marL="0" indent="0">
              <a:buNone/>
            </a:pPr>
            <a:endParaRPr lang="en-GB" dirty="0">
              <a:latin typeface="SassoonPrimaryInfant" panose="00000400000000000000" pitchFamily="2" charset="0"/>
            </a:endParaRPr>
          </a:p>
          <a:p>
            <a:pPr marL="0" indent="0">
              <a:buNone/>
            </a:pPr>
            <a:r>
              <a:rPr lang="en-GB" dirty="0">
                <a:latin typeface="SassoonPrimaryInfant" panose="00000400000000000000" pitchFamily="2" charset="0"/>
              </a:rPr>
              <a:t>Further details will be sent out in the curriculum news letter sent out at the beginning of term. </a:t>
            </a:r>
          </a:p>
        </p:txBody>
      </p:sp>
    </p:spTree>
    <p:extLst>
      <p:ext uri="{BB962C8B-B14F-4D97-AF65-F5344CB8AC3E}">
        <p14:creationId xmlns:p14="http://schemas.microsoft.com/office/powerpoint/2010/main" val="1642636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SassoonPrimaryInfant" panose="00000400000000000000" pitchFamily="2" charset="0"/>
              </a:rPr>
              <a:t>Trips!</a:t>
            </a:r>
          </a:p>
        </p:txBody>
      </p:sp>
      <p:sp>
        <p:nvSpPr>
          <p:cNvPr id="3" name="Content Placeholder 2"/>
          <p:cNvSpPr>
            <a:spLocks noGrp="1"/>
          </p:cNvSpPr>
          <p:nvPr>
            <p:ph idx="1"/>
          </p:nvPr>
        </p:nvSpPr>
        <p:spPr/>
        <p:txBody>
          <a:bodyPr/>
          <a:lstStyle/>
          <a:p>
            <a:pPr marL="0" indent="0">
              <a:buNone/>
            </a:pPr>
            <a:endParaRPr lang="en-GB" dirty="0" smtClean="0">
              <a:latin typeface="SassoonPrimaryInfant" panose="00000400000000000000" pitchFamily="2" charset="0"/>
            </a:endParaRPr>
          </a:p>
          <a:p>
            <a:r>
              <a:rPr lang="en-GB" dirty="0" smtClean="0">
                <a:latin typeface="SassoonPrimaryInfant" panose="00000400000000000000" pitchFamily="2" charset="0"/>
              </a:rPr>
              <a:t>Bristol Tobacco Factory  - 18</a:t>
            </a:r>
            <a:r>
              <a:rPr lang="en-GB" baseline="30000" dirty="0" smtClean="0">
                <a:latin typeface="SassoonPrimaryInfant" panose="00000400000000000000" pitchFamily="2" charset="0"/>
              </a:rPr>
              <a:t>th</a:t>
            </a:r>
            <a:r>
              <a:rPr lang="en-GB" dirty="0" smtClean="0">
                <a:latin typeface="SassoonPrimaryInfant" panose="00000400000000000000" pitchFamily="2" charset="0"/>
              </a:rPr>
              <a:t> December </a:t>
            </a:r>
            <a:endParaRPr lang="en-GB" dirty="0">
              <a:latin typeface="SassoonPrimaryInfant" panose="00000400000000000000" pitchFamily="2" charset="0"/>
            </a:endParaRPr>
          </a:p>
          <a:p>
            <a:r>
              <a:rPr lang="en-GB" dirty="0" smtClean="0">
                <a:latin typeface="SassoonPrimaryInfant" panose="00000400000000000000" pitchFamily="2" charset="0"/>
              </a:rPr>
              <a:t>The </a:t>
            </a:r>
            <a:r>
              <a:rPr lang="en-GB" dirty="0">
                <a:latin typeface="SassoonPrimaryInfant" panose="00000400000000000000" pitchFamily="2" charset="0"/>
              </a:rPr>
              <a:t>Wild place project </a:t>
            </a:r>
            <a:r>
              <a:rPr lang="en-GB" dirty="0" smtClean="0">
                <a:latin typeface="SassoonPrimaryInfant" panose="00000400000000000000" pitchFamily="2" charset="0"/>
              </a:rPr>
              <a:t>– 20</a:t>
            </a:r>
            <a:r>
              <a:rPr lang="en-GB" baseline="30000" dirty="0" smtClean="0">
                <a:latin typeface="SassoonPrimaryInfant" panose="00000400000000000000" pitchFamily="2" charset="0"/>
              </a:rPr>
              <a:t>th</a:t>
            </a:r>
            <a:r>
              <a:rPr lang="en-GB" dirty="0" smtClean="0">
                <a:latin typeface="SassoonPrimaryInfant" panose="00000400000000000000" pitchFamily="2" charset="0"/>
              </a:rPr>
              <a:t> January </a:t>
            </a:r>
          </a:p>
          <a:p>
            <a:r>
              <a:rPr lang="en-GB" dirty="0" smtClean="0">
                <a:latin typeface="SassoonPrimaryInfant" panose="00000400000000000000" pitchFamily="2" charset="0"/>
              </a:rPr>
              <a:t>Bristol Aerospace museum – 7</a:t>
            </a:r>
            <a:r>
              <a:rPr lang="en-GB" baseline="30000" dirty="0" smtClean="0">
                <a:latin typeface="SassoonPrimaryInfant" panose="00000400000000000000" pitchFamily="2" charset="0"/>
              </a:rPr>
              <a:t>th</a:t>
            </a:r>
            <a:r>
              <a:rPr lang="en-GB" dirty="0" smtClean="0">
                <a:latin typeface="SassoonPrimaryInfant" panose="00000400000000000000" pitchFamily="2" charset="0"/>
              </a:rPr>
              <a:t> July </a:t>
            </a:r>
          </a:p>
          <a:p>
            <a:endParaRPr lang="en-GB" dirty="0">
              <a:latin typeface="SassoonPrimaryInfant" panose="00000400000000000000" pitchFamily="2" charset="0"/>
            </a:endParaRPr>
          </a:p>
          <a:p>
            <a:r>
              <a:rPr lang="en-GB" dirty="0">
                <a:latin typeface="SassoonPrimaryInfant" panose="00000400000000000000" pitchFamily="2" charset="0"/>
              </a:rPr>
              <a:t>We hope to add some further trips but </a:t>
            </a:r>
            <a:r>
              <a:rPr lang="en-GB" dirty="0" smtClean="0">
                <a:latin typeface="SassoonPrimaryInfant" panose="00000400000000000000" pitchFamily="2" charset="0"/>
              </a:rPr>
              <a:t>these are </a:t>
            </a:r>
            <a:r>
              <a:rPr lang="en-GB" dirty="0">
                <a:latin typeface="SassoonPrimaryInfant" panose="00000400000000000000" pitchFamily="2" charset="0"/>
              </a:rPr>
              <a:t>yet to be finalised   </a:t>
            </a:r>
          </a:p>
          <a:p>
            <a:endParaRPr lang="en-GB" dirty="0">
              <a:latin typeface="SassoonPrimaryInfant" panose="00000400000000000000" pitchFamily="2" charset="0"/>
            </a:endParaRPr>
          </a:p>
        </p:txBody>
      </p:sp>
      <p:pic>
        <p:nvPicPr>
          <p:cNvPr id="3074" name="Picture 2" descr="School Day Trips with The School Travel Company"/>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06740" y="365125"/>
            <a:ext cx="3505200" cy="24817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0670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Male hand holding megaphone with important information speech bubble.  Loudspeaker. Banner for business, marketing and advertising. Vector  illustration. Stock Vector | Adobe Stoc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54116" y="43656"/>
            <a:ext cx="4629150" cy="3429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GB" dirty="0">
                <a:latin typeface="SassoonPrimaryInfant" panose="00000400000000000000" pitchFamily="2" charset="0"/>
              </a:rPr>
              <a:t>Key information</a:t>
            </a:r>
          </a:p>
        </p:txBody>
      </p:sp>
      <p:sp>
        <p:nvSpPr>
          <p:cNvPr id="3" name="Content Placeholder 2"/>
          <p:cNvSpPr>
            <a:spLocks noGrp="1"/>
          </p:cNvSpPr>
          <p:nvPr>
            <p:ph idx="1"/>
          </p:nvPr>
        </p:nvSpPr>
        <p:spPr>
          <a:xfrm>
            <a:off x="838200" y="1590261"/>
            <a:ext cx="10515600" cy="4797288"/>
          </a:xfrm>
        </p:spPr>
        <p:txBody>
          <a:bodyPr>
            <a:normAutofit lnSpcReduction="10000"/>
          </a:bodyPr>
          <a:lstStyle/>
          <a:p>
            <a:r>
              <a:rPr lang="en-GB" dirty="0">
                <a:latin typeface="SassoonPrimaryInfant" panose="00000400000000000000" pitchFamily="2" charset="0"/>
              </a:rPr>
              <a:t>Water bottles, reading record </a:t>
            </a:r>
          </a:p>
          <a:p>
            <a:r>
              <a:rPr lang="en-GB" dirty="0">
                <a:latin typeface="SassoonPrimaryInfant" panose="00000400000000000000" pitchFamily="2" charset="0"/>
              </a:rPr>
              <a:t>Snacks (no nuts also)</a:t>
            </a:r>
          </a:p>
          <a:p>
            <a:pPr lvl="1"/>
            <a:r>
              <a:rPr lang="en-GB" dirty="0">
                <a:latin typeface="SassoonPrimaryInfant" panose="00000400000000000000" pitchFamily="2" charset="0"/>
              </a:rPr>
              <a:t>The snack should be a piece of fruit or cereal bar </a:t>
            </a:r>
          </a:p>
          <a:p>
            <a:r>
              <a:rPr lang="en-GB" dirty="0">
                <a:latin typeface="SassoonPrimaryInfant" panose="00000400000000000000" pitchFamily="2" charset="0"/>
              </a:rPr>
              <a:t>Named uniform</a:t>
            </a:r>
          </a:p>
          <a:p>
            <a:pPr lvl="1"/>
            <a:r>
              <a:rPr lang="en-GB" dirty="0">
                <a:latin typeface="SassoonPrimaryInfant" panose="00000400000000000000" pitchFamily="2" charset="0"/>
              </a:rPr>
              <a:t>If any unnamed uniform is left in the classroom, it will be moved to lost property in the reception. </a:t>
            </a:r>
          </a:p>
          <a:p>
            <a:r>
              <a:rPr lang="en-GB" dirty="0">
                <a:latin typeface="SassoonPrimaryInfant" panose="00000400000000000000" pitchFamily="2" charset="0"/>
              </a:rPr>
              <a:t>P.E kits and P.E days – </a:t>
            </a:r>
            <a:r>
              <a:rPr lang="en-GB" dirty="0" smtClean="0">
                <a:latin typeface="SassoonPrimaryInfant" panose="00000400000000000000" pitchFamily="2" charset="0"/>
              </a:rPr>
              <a:t>Tuesday</a:t>
            </a:r>
            <a:endParaRPr lang="en-GB" dirty="0">
              <a:latin typeface="SassoonPrimaryInfant" panose="00000400000000000000" pitchFamily="2" charset="0"/>
            </a:endParaRPr>
          </a:p>
          <a:p>
            <a:pPr lvl="1"/>
            <a:r>
              <a:rPr lang="en-GB" dirty="0">
                <a:latin typeface="SassoonPrimaryInfant" panose="00000400000000000000" pitchFamily="2" charset="0"/>
              </a:rPr>
              <a:t>Gold top and plain black bottoms</a:t>
            </a:r>
          </a:p>
          <a:p>
            <a:pPr lvl="1"/>
            <a:r>
              <a:rPr lang="en-GB" dirty="0">
                <a:latin typeface="SassoonPrimaryInfant" panose="00000400000000000000" pitchFamily="2" charset="0"/>
              </a:rPr>
              <a:t>Hair should be tied up </a:t>
            </a:r>
          </a:p>
          <a:p>
            <a:pPr lvl="1"/>
            <a:r>
              <a:rPr lang="en-GB" dirty="0">
                <a:latin typeface="SassoonPrimaryInfant" panose="00000400000000000000" pitchFamily="2" charset="0"/>
              </a:rPr>
              <a:t>No jewellery </a:t>
            </a:r>
          </a:p>
          <a:p>
            <a:r>
              <a:rPr lang="en-GB" dirty="0">
                <a:latin typeface="SassoonPrimaryInfant" panose="00000400000000000000" pitchFamily="2" charset="0"/>
              </a:rPr>
              <a:t>Forest school </a:t>
            </a:r>
            <a:r>
              <a:rPr lang="en-GB" dirty="0" smtClean="0">
                <a:latin typeface="SassoonPrimaryInfant" panose="00000400000000000000" pitchFamily="2" charset="0"/>
              </a:rPr>
              <a:t>on Thursday</a:t>
            </a:r>
            <a:endParaRPr lang="en-GB" dirty="0">
              <a:latin typeface="SassoonPrimaryInfant" panose="00000400000000000000" pitchFamily="2" charset="0"/>
            </a:endParaRPr>
          </a:p>
        </p:txBody>
      </p:sp>
    </p:spTree>
    <p:extLst>
      <p:ext uri="{BB962C8B-B14F-4D97-AF65-F5344CB8AC3E}">
        <p14:creationId xmlns:p14="http://schemas.microsoft.com/office/powerpoint/2010/main" val="2438750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35726"/>
            <a:ext cx="10515600" cy="5541237"/>
          </a:xfrm>
        </p:spPr>
        <p:txBody>
          <a:bodyPr>
            <a:normAutofit fontScale="92500" lnSpcReduction="20000"/>
          </a:bodyPr>
          <a:lstStyle/>
          <a:p>
            <a:r>
              <a:rPr lang="en-GB" dirty="0">
                <a:latin typeface="SassoonPrimaryInfant" panose="00000400000000000000" pitchFamily="2" charset="0"/>
              </a:rPr>
              <a:t>Reading expectations</a:t>
            </a:r>
          </a:p>
          <a:p>
            <a:pPr lvl="1"/>
            <a:r>
              <a:rPr lang="en-GB" dirty="0">
                <a:latin typeface="SassoonPrimaryInfant" panose="00000400000000000000" pitchFamily="2" charset="0"/>
              </a:rPr>
              <a:t>Your child should read 5 or more times a week</a:t>
            </a:r>
          </a:p>
          <a:p>
            <a:pPr marL="457200" lvl="1" indent="0">
              <a:buNone/>
            </a:pPr>
            <a:r>
              <a:rPr lang="en-GB" dirty="0">
                <a:latin typeface="SassoonPrimaryInfant" panose="00000400000000000000" pitchFamily="2" charset="0"/>
              </a:rPr>
              <a:t>out loud to an adult to help build fluidity and </a:t>
            </a:r>
          </a:p>
          <a:p>
            <a:pPr marL="457200" lvl="1" indent="0">
              <a:buNone/>
            </a:pPr>
            <a:r>
              <a:rPr lang="en-GB" dirty="0">
                <a:latin typeface="SassoonPrimaryInfant" panose="00000400000000000000" pitchFamily="2" charset="0"/>
              </a:rPr>
              <a:t>confidence </a:t>
            </a:r>
          </a:p>
          <a:p>
            <a:r>
              <a:rPr lang="en-GB" dirty="0">
                <a:latin typeface="SassoonPrimaryInfant" panose="00000400000000000000" pitchFamily="2" charset="0"/>
              </a:rPr>
              <a:t>Spelling practise</a:t>
            </a:r>
          </a:p>
          <a:p>
            <a:pPr lvl="1"/>
            <a:r>
              <a:rPr lang="en-GB" dirty="0">
                <a:latin typeface="SassoonPrimaryInfant" panose="00000400000000000000" pitchFamily="2" charset="0"/>
              </a:rPr>
              <a:t>Your child should practise the spelling list in </a:t>
            </a:r>
          </a:p>
          <a:p>
            <a:pPr marL="457200" lvl="1" indent="0">
              <a:buNone/>
            </a:pPr>
            <a:r>
              <a:rPr lang="en-GB" dirty="0">
                <a:latin typeface="SassoonPrimaryInfant" panose="00000400000000000000" pitchFamily="2" charset="0"/>
              </a:rPr>
              <a:t>their home learning book weekly </a:t>
            </a:r>
          </a:p>
          <a:p>
            <a:r>
              <a:rPr lang="en-GB" dirty="0">
                <a:latin typeface="SassoonPrimaryInfant" panose="00000400000000000000" pitchFamily="2" charset="0"/>
              </a:rPr>
              <a:t>Times Table Rock Stars</a:t>
            </a:r>
          </a:p>
          <a:p>
            <a:pPr lvl="1"/>
            <a:r>
              <a:rPr lang="en-GB" dirty="0">
                <a:latin typeface="SassoonPrimaryInfant" panose="00000400000000000000" pitchFamily="2" charset="0"/>
              </a:rPr>
              <a:t>Your child should complete 20 minutes of TTRS each week – which is 20 minutes of garage</a:t>
            </a:r>
          </a:p>
          <a:p>
            <a:pPr marL="0" indent="0">
              <a:buNone/>
            </a:pPr>
            <a:endParaRPr lang="en-GB" dirty="0">
              <a:latin typeface="SassoonPrimaryInfant" panose="00000400000000000000" pitchFamily="2" charset="0"/>
            </a:endParaRPr>
          </a:p>
          <a:p>
            <a:r>
              <a:rPr lang="en-GB" dirty="0">
                <a:latin typeface="SassoonPrimaryInfant" panose="00000400000000000000" pitchFamily="2" charset="0"/>
              </a:rPr>
              <a:t>Books checked weekly</a:t>
            </a:r>
          </a:p>
          <a:p>
            <a:pPr lvl="1"/>
            <a:r>
              <a:rPr lang="en-GB" dirty="0">
                <a:latin typeface="SassoonPrimaryInfant" panose="00000400000000000000" pitchFamily="2" charset="0"/>
              </a:rPr>
              <a:t>Please ensure that your child brings their home learning book with their spellings and has completed their TTRS by Thursday as these will be checked and returned to them on Friday.</a:t>
            </a:r>
          </a:p>
          <a:p>
            <a:pPr lvl="1"/>
            <a:r>
              <a:rPr lang="en-GB" dirty="0">
                <a:latin typeface="SassoonPrimaryInfant" panose="00000400000000000000" pitchFamily="2" charset="0"/>
              </a:rPr>
              <a:t>Reading records will also be checked on Thursday and returned at the end of the day.</a:t>
            </a:r>
          </a:p>
        </p:txBody>
      </p:sp>
      <p:pic>
        <p:nvPicPr>
          <p:cNvPr id="1026" name="Picture 2" descr="Llanvihangel Crucorney Primary School - Home Learn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23918" y="261938"/>
            <a:ext cx="38100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4413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SassoonPrimaryInfant" panose="00000400000000000000" pitchFamily="2" charset="0"/>
              </a:rPr>
              <a:t>Communication</a:t>
            </a:r>
          </a:p>
        </p:txBody>
      </p:sp>
      <p:sp>
        <p:nvSpPr>
          <p:cNvPr id="3" name="Content Placeholder 2"/>
          <p:cNvSpPr>
            <a:spLocks noGrp="1"/>
          </p:cNvSpPr>
          <p:nvPr>
            <p:ph idx="1"/>
          </p:nvPr>
        </p:nvSpPr>
        <p:spPr/>
        <p:txBody>
          <a:bodyPr/>
          <a:lstStyle/>
          <a:p>
            <a:r>
              <a:rPr lang="en-GB" dirty="0">
                <a:latin typeface="SassoonPrimaryInfant" panose="00000400000000000000" pitchFamily="2" charset="0"/>
              </a:rPr>
              <a:t>Class email address</a:t>
            </a:r>
          </a:p>
          <a:p>
            <a:pPr lvl="1"/>
            <a:r>
              <a:rPr lang="en-GB" dirty="0">
                <a:latin typeface="SassoonPrimaryInfant" panose="00000400000000000000" pitchFamily="2" charset="0"/>
                <a:hlinkClick r:id="rId2"/>
              </a:rPr>
              <a:t>EuropeClass@sgmail.org.uk</a:t>
            </a:r>
            <a:endParaRPr lang="en-GB" dirty="0">
              <a:latin typeface="SassoonPrimaryInfant" panose="00000400000000000000" pitchFamily="2" charset="0"/>
            </a:endParaRPr>
          </a:p>
          <a:p>
            <a:pPr lvl="1"/>
            <a:r>
              <a:rPr lang="en-GB" dirty="0">
                <a:latin typeface="SassoonPrimaryInfant" panose="00000400000000000000" pitchFamily="2" charset="0"/>
                <a:hlinkClick r:id="rId3"/>
              </a:rPr>
              <a:t>ManorPrimary@sgmail.org.uk</a:t>
            </a:r>
            <a:r>
              <a:rPr lang="en-GB" dirty="0">
                <a:latin typeface="SassoonPrimaryInfant" panose="00000400000000000000" pitchFamily="2" charset="0"/>
              </a:rPr>
              <a:t> </a:t>
            </a:r>
          </a:p>
          <a:p>
            <a:pPr marL="457200" lvl="1" indent="0">
              <a:buNone/>
            </a:pPr>
            <a:endParaRPr lang="en-GB" dirty="0">
              <a:latin typeface="SassoonPrimaryInfant" panose="00000400000000000000" pitchFamily="2" charset="0"/>
            </a:endParaRPr>
          </a:p>
          <a:p>
            <a:r>
              <a:rPr lang="en-GB" dirty="0">
                <a:latin typeface="SassoonPrimaryInfant" panose="00000400000000000000" pitchFamily="2" charset="0"/>
              </a:rPr>
              <a:t>At least one member of the Senior Leadership team will be on the gate at the beginning of the day.</a:t>
            </a:r>
          </a:p>
          <a:p>
            <a:pPr marL="0" indent="0">
              <a:buNone/>
            </a:pPr>
            <a:endParaRPr lang="en-GB" dirty="0">
              <a:latin typeface="SassoonPrimaryInfant" panose="00000400000000000000" pitchFamily="2" charset="0"/>
            </a:endParaRPr>
          </a:p>
          <a:p>
            <a:r>
              <a:rPr lang="en-GB" dirty="0">
                <a:latin typeface="SassoonPrimaryInfant" panose="00000400000000000000" pitchFamily="2" charset="0"/>
              </a:rPr>
              <a:t>I will be on the gate at the end of the day.</a:t>
            </a:r>
          </a:p>
          <a:p>
            <a:pPr marL="0" indent="0">
              <a:buNone/>
            </a:pPr>
            <a:endParaRPr lang="en-GB" dirty="0">
              <a:latin typeface="SassoonPrimaryInfant" panose="00000400000000000000" pitchFamily="2" charset="0"/>
            </a:endParaRPr>
          </a:p>
        </p:txBody>
      </p:sp>
    </p:spTree>
    <p:extLst>
      <p:ext uri="{BB962C8B-B14F-4D97-AF65-F5344CB8AC3E}">
        <p14:creationId xmlns:p14="http://schemas.microsoft.com/office/powerpoint/2010/main" val="16011898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0A4C9-600E-4AE7-900D-791D99CFEFA5}"/>
              </a:ext>
            </a:extLst>
          </p:cNvPr>
          <p:cNvSpPr>
            <a:spLocks noGrp="1"/>
          </p:cNvSpPr>
          <p:nvPr>
            <p:ph type="ctrTitle"/>
          </p:nvPr>
        </p:nvSpPr>
        <p:spPr>
          <a:xfrm>
            <a:off x="1524000" y="2226365"/>
            <a:ext cx="9144000" cy="1283598"/>
          </a:xfrm>
        </p:spPr>
        <p:txBody>
          <a:bodyPr/>
          <a:lstStyle/>
          <a:p>
            <a:r>
              <a:rPr lang="en-GB" dirty="0">
                <a:latin typeface="SassoonPrimaryInfant" panose="00000400000000000000" pitchFamily="2" charset="0"/>
              </a:rPr>
              <a:t>Thank you for coming!</a:t>
            </a:r>
          </a:p>
        </p:txBody>
      </p:sp>
      <p:sp>
        <p:nvSpPr>
          <p:cNvPr id="3" name="Subtitle 2">
            <a:extLst>
              <a:ext uri="{FF2B5EF4-FFF2-40B4-BE49-F238E27FC236}">
                <a16:creationId xmlns:a16="http://schemas.microsoft.com/office/drawing/2014/main" id="{A9D68850-5D68-4344-B272-A92ED17DC3DD}"/>
              </a:ext>
            </a:extLst>
          </p:cNvPr>
          <p:cNvSpPr>
            <a:spLocks noGrp="1"/>
          </p:cNvSpPr>
          <p:nvPr>
            <p:ph type="subTitle" idx="1"/>
          </p:nvPr>
        </p:nvSpPr>
        <p:spPr/>
        <p:txBody>
          <a:bodyPr/>
          <a:lstStyle/>
          <a:p>
            <a:endParaRPr lang="en-GB" dirty="0">
              <a:latin typeface="SassoonPrimaryInfant" panose="00000400000000000000" pitchFamily="2" charset="0"/>
            </a:endParaRPr>
          </a:p>
          <a:p>
            <a:r>
              <a:rPr lang="en-GB" dirty="0">
                <a:latin typeface="SassoonPrimaryInfant" panose="00000400000000000000" pitchFamily="2" charset="0"/>
              </a:rPr>
              <a:t>You are welcome to have a little look around the classroom and I’ll be available for </a:t>
            </a:r>
            <a:r>
              <a:rPr lang="en-GB" dirty="0" smtClean="0">
                <a:latin typeface="SassoonPrimaryInfant" panose="00000400000000000000" pitchFamily="2" charset="0"/>
              </a:rPr>
              <a:t>questions!</a:t>
            </a:r>
            <a:endParaRPr lang="en-GB" dirty="0">
              <a:latin typeface="SassoonPrimaryInfant" panose="00000400000000000000" pitchFamily="2" charset="0"/>
            </a:endParaRPr>
          </a:p>
        </p:txBody>
      </p:sp>
    </p:spTree>
    <p:extLst>
      <p:ext uri="{BB962C8B-B14F-4D97-AF65-F5344CB8AC3E}">
        <p14:creationId xmlns:p14="http://schemas.microsoft.com/office/powerpoint/2010/main" val="39016097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TotalTime>
  <Words>444</Words>
  <Application>Microsoft Office PowerPoint</Application>
  <PresentationFormat>Widescreen</PresentationFormat>
  <Paragraphs>68</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Comic Sans MS</vt:lpstr>
      <vt:lpstr>SassoonPrimaryInfant</vt:lpstr>
      <vt:lpstr>Office Theme</vt:lpstr>
      <vt:lpstr>Welcome to </vt:lpstr>
      <vt:lpstr>Your teaching team…</vt:lpstr>
      <vt:lpstr>The Year ahead…</vt:lpstr>
      <vt:lpstr>Trips!</vt:lpstr>
      <vt:lpstr>Key information</vt:lpstr>
      <vt:lpstr>PowerPoint Presentation</vt:lpstr>
      <vt:lpstr>Communication</vt:lpstr>
      <vt:lpstr>Thank you for coming!</vt:lpstr>
    </vt:vector>
  </TitlesOfParts>
  <Company>Integra Schools 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dc:title>
  <dc:creator>John Israel</dc:creator>
  <cp:lastModifiedBy>Kathryn Walker</cp:lastModifiedBy>
  <cp:revision>17</cp:revision>
  <dcterms:created xsi:type="dcterms:W3CDTF">2023-07-21T10:57:59Z</dcterms:created>
  <dcterms:modified xsi:type="dcterms:W3CDTF">2024-09-03T13:49:43Z</dcterms:modified>
</cp:coreProperties>
</file>