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4" r:id="rId8"/>
    <p:sldId id="268"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962B433-EFF8-4729-8468-3D99AC081BA8}"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258040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62B433-EFF8-4729-8468-3D99AC081BA8}"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1113309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62B433-EFF8-4729-8468-3D99AC081BA8}"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2299533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962B433-EFF8-4729-8468-3D99AC081BA8}" type="datetimeFigureOut">
              <a:rPr lang="en-GB" smtClean="0"/>
              <a:t>06/09/2026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3561385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962B433-EFF8-4729-8468-3D99AC081BA8}" type="datetimeFigureOut">
              <a:rPr lang="en-GB" smtClean="0"/>
              <a:t>06/09/2026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2880896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962B433-EFF8-4729-8468-3D99AC081BA8}" type="datetimeFigureOut">
              <a:rPr lang="en-GB" smtClean="0"/>
              <a:t>06/09/2026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1764405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62B433-EFF8-4729-8468-3D99AC081BA8}" type="datetimeFigureOut">
              <a:rPr lang="en-GB" smtClean="0"/>
              <a:t>06/09/2026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559772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962B433-EFF8-4729-8468-3D99AC081BA8}" type="datetimeFigureOut">
              <a:rPr lang="en-GB" smtClean="0"/>
              <a:t>06/09/2026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1610694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962B433-EFF8-4729-8468-3D99AC081BA8}" type="datetimeFigureOut">
              <a:rPr lang="en-GB" smtClean="0"/>
              <a:t>06/09/2026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55937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62B433-EFF8-4729-8468-3D99AC081BA8}"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2496742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62B433-EFF8-4729-8468-3D99AC081BA8}"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316649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omic Sans MS" panose="030F0702030302020204" pitchFamily="66" charset="0"/>
              </a:defRPr>
            </a:lvl1pPr>
          </a:lstStyle>
          <a:p>
            <a:fld id="{1962B433-EFF8-4729-8468-3D99AC081BA8}" type="datetimeFigureOut">
              <a:rPr lang="en-GB" smtClean="0"/>
              <a:pPr/>
              <a:t>06/09/2026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omic Sans MS" panose="030F0702030302020204" pitchFamily="66" charset="0"/>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omic Sans MS" panose="030F0702030302020204" pitchFamily="66" charset="0"/>
              </a:defRPr>
            </a:lvl1pPr>
          </a:lstStyle>
          <a:p>
            <a:fld id="{7DB5FB63-23CD-4ACA-A936-315406F5EE50}" type="slidenum">
              <a:rPr lang="en-GB" smtClean="0"/>
              <a:pPr/>
              <a:t>‹#›</a:t>
            </a:fld>
            <a:endParaRPr lang="en-GB" dirty="0"/>
          </a:p>
        </p:txBody>
      </p:sp>
    </p:spTree>
    <p:extLst>
      <p:ext uri="{BB962C8B-B14F-4D97-AF65-F5344CB8AC3E}">
        <p14:creationId xmlns:p14="http://schemas.microsoft.com/office/powerpoint/2010/main" val="2133217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omic Sans MS" panose="030F0702030302020204" pitchFamily="66"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mic Sans MS" panose="030F0702030302020204" pitchFamily="66"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mic Sans MS" panose="030F0702030302020204" pitchFamily="66"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omic Sans MS" panose="030F0702030302020204" pitchFamily="66"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702030302020204" pitchFamily="66"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ManorPrimary@sgmail.org.uk" TargetMode="External"/><Relationship Id="rId2" Type="http://schemas.openxmlformats.org/officeDocument/2006/relationships/hyperlink" Target="mailto:Asiaclass@sgmail.org.uk"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73425"/>
            <a:ext cx="9144000" cy="1890803"/>
          </a:xfrm>
        </p:spPr>
        <p:txBody>
          <a:bodyPr>
            <a:normAutofit/>
          </a:bodyPr>
          <a:lstStyle/>
          <a:p>
            <a:r>
              <a:rPr lang="en-GB" sz="9600" dirty="0">
                <a:latin typeface="Twinkl Cursive Looped Thin" panose="02000000000000000000" pitchFamily="2" charset="0"/>
              </a:rPr>
              <a:t>Welcome to </a:t>
            </a:r>
          </a:p>
        </p:txBody>
      </p:sp>
      <p:sp>
        <p:nvSpPr>
          <p:cNvPr id="3" name="Subtitle 2"/>
          <p:cNvSpPr>
            <a:spLocks noGrp="1"/>
          </p:cNvSpPr>
          <p:nvPr>
            <p:ph type="subTitle" idx="1"/>
          </p:nvPr>
        </p:nvSpPr>
        <p:spPr>
          <a:xfrm>
            <a:off x="1524000" y="2696346"/>
            <a:ext cx="9144000" cy="1655762"/>
          </a:xfrm>
        </p:spPr>
        <p:txBody>
          <a:bodyPr>
            <a:normAutofit/>
          </a:bodyPr>
          <a:lstStyle/>
          <a:p>
            <a:r>
              <a:rPr lang="en-GB" sz="4800" dirty="0" smtClean="0">
                <a:latin typeface="Twinkl Cursive Looped Thin" panose="02000000000000000000" pitchFamily="2" charset="0"/>
              </a:rPr>
              <a:t>South America </a:t>
            </a:r>
            <a:r>
              <a:rPr lang="en-GB" sz="4800" dirty="0">
                <a:latin typeface="Twinkl Cursive Looped Thin" panose="02000000000000000000" pitchFamily="2" charset="0"/>
              </a:rPr>
              <a:t>Class!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80894" y="3814355"/>
            <a:ext cx="2236991" cy="2241096"/>
          </a:xfrm>
          <a:prstGeom prst="rect">
            <a:avLst/>
          </a:prstGeom>
        </p:spPr>
      </p:pic>
    </p:spTree>
    <p:extLst>
      <p:ext uri="{BB962C8B-B14F-4D97-AF65-F5344CB8AC3E}">
        <p14:creationId xmlns:p14="http://schemas.microsoft.com/office/powerpoint/2010/main" val="38989984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latin typeface="Twinkl Cursive Looped Thin" panose="02000000000000000000" pitchFamily="2" charset="0"/>
              </a:rPr>
              <a:t>Your teaching team…</a:t>
            </a:r>
          </a:p>
        </p:txBody>
      </p:sp>
      <p:sp>
        <p:nvSpPr>
          <p:cNvPr id="3" name="Content Placeholder 2"/>
          <p:cNvSpPr>
            <a:spLocks noGrp="1"/>
          </p:cNvSpPr>
          <p:nvPr>
            <p:ph idx="1"/>
          </p:nvPr>
        </p:nvSpPr>
        <p:spPr>
          <a:xfrm>
            <a:off x="838200" y="1425030"/>
            <a:ext cx="10515600" cy="2929256"/>
          </a:xfrm>
        </p:spPr>
        <p:txBody>
          <a:bodyPr>
            <a:normAutofit fontScale="25000" lnSpcReduction="20000"/>
          </a:bodyPr>
          <a:lstStyle/>
          <a:p>
            <a:pPr marL="0" indent="0">
              <a:lnSpc>
                <a:spcPct val="200000"/>
              </a:lnSpc>
              <a:buNone/>
            </a:pPr>
            <a:r>
              <a:rPr lang="en-GB" sz="11200" dirty="0" smtClean="0">
                <a:latin typeface="Twinkl Cursive Looped Thin" panose="02000000000000000000" pitchFamily="2" charset="0"/>
              </a:rPr>
              <a:t>Mrs Sweet </a:t>
            </a:r>
            <a:r>
              <a:rPr lang="en-GB" sz="11200" dirty="0">
                <a:latin typeface="Twinkl Cursive Looped Thin" panose="02000000000000000000" pitchFamily="2" charset="0"/>
              </a:rPr>
              <a:t>– Class Teacher</a:t>
            </a:r>
          </a:p>
          <a:p>
            <a:pPr marL="0" indent="0">
              <a:lnSpc>
                <a:spcPct val="200000"/>
              </a:lnSpc>
              <a:buNone/>
            </a:pPr>
            <a:r>
              <a:rPr lang="en-GB" sz="11200" dirty="0" smtClean="0">
                <a:latin typeface="Twinkl Cursive Looped Thin" panose="02000000000000000000" pitchFamily="2" charset="0"/>
              </a:rPr>
              <a:t>Mrs Jones –Teaching </a:t>
            </a:r>
            <a:r>
              <a:rPr lang="en-GB" sz="11200" dirty="0">
                <a:latin typeface="Twinkl Cursive Looped Thin" panose="02000000000000000000" pitchFamily="2" charset="0"/>
              </a:rPr>
              <a:t>Assistant (Monday </a:t>
            </a:r>
            <a:r>
              <a:rPr lang="en-GB" sz="11200" dirty="0" smtClean="0">
                <a:latin typeface="Twinkl Cursive Looped Thin" panose="02000000000000000000" pitchFamily="2" charset="0"/>
              </a:rPr>
              <a:t>- Wednesday </a:t>
            </a:r>
            <a:r>
              <a:rPr lang="en-GB" sz="11200" dirty="0">
                <a:latin typeface="Twinkl Cursive Looped Thin" panose="02000000000000000000" pitchFamily="2" charset="0"/>
              </a:rPr>
              <a:t>morning</a:t>
            </a:r>
            <a:r>
              <a:rPr lang="en-GB" sz="11200" dirty="0" smtClean="0">
                <a:latin typeface="Twinkl Cursive Looped Thin" panose="02000000000000000000" pitchFamily="2" charset="0"/>
              </a:rPr>
              <a:t>)</a:t>
            </a:r>
          </a:p>
          <a:p>
            <a:pPr marL="0" indent="0">
              <a:lnSpc>
                <a:spcPct val="200000"/>
              </a:lnSpc>
              <a:buNone/>
            </a:pPr>
            <a:r>
              <a:rPr lang="en-GB" sz="11200" dirty="0" smtClean="0">
                <a:latin typeface="Twinkl Cursive Looped Thin" panose="02000000000000000000" pitchFamily="2" charset="0"/>
              </a:rPr>
              <a:t>Mrs Molina – Tuesday morning &amp; Spanish &amp; PPA cover </a:t>
            </a:r>
          </a:p>
          <a:p>
            <a:pPr marL="0" indent="0">
              <a:lnSpc>
                <a:spcPct val="200000"/>
              </a:lnSpc>
              <a:buNone/>
            </a:pPr>
            <a:r>
              <a:rPr lang="en-GB" sz="11200" dirty="0" smtClean="0">
                <a:latin typeface="Twinkl Cursive Looped Thin" panose="02000000000000000000" pitchFamily="2" charset="0"/>
              </a:rPr>
              <a:t>Mr Prichard – PPA cover</a:t>
            </a:r>
          </a:p>
          <a:p>
            <a:pPr marL="0" indent="0">
              <a:lnSpc>
                <a:spcPct val="200000"/>
              </a:lnSpc>
              <a:buNone/>
            </a:pPr>
            <a:r>
              <a:rPr lang="en-GB" sz="11200" dirty="0" smtClean="0">
                <a:latin typeface="Twinkl Cursive Looped Thin" panose="02000000000000000000" pitchFamily="2" charset="0"/>
              </a:rPr>
              <a:t>Mrs Sherwood, Mrs Mann, Mrs </a:t>
            </a:r>
            <a:r>
              <a:rPr lang="en-GB" sz="11200" dirty="0" err="1" smtClean="0">
                <a:latin typeface="Twinkl Cursive Looped Thin" panose="02000000000000000000" pitchFamily="2" charset="0"/>
              </a:rPr>
              <a:t>Claridge</a:t>
            </a:r>
            <a:r>
              <a:rPr lang="en-GB" sz="11200" dirty="0">
                <a:latin typeface="Twinkl Cursive Looped Thin" panose="02000000000000000000" pitchFamily="2" charset="0"/>
              </a:rPr>
              <a:t> </a:t>
            </a:r>
            <a:r>
              <a:rPr lang="en-GB" sz="11200" dirty="0" smtClean="0">
                <a:latin typeface="Twinkl Cursive Looped Thin" panose="02000000000000000000" pitchFamily="2" charset="0"/>
              </a:rPr>
              <a:t>– additional support </a:t>
            </a:r>
          </a:p>
          <a:p>
            <a:pPr marL="0" indent="0">
              <a:lnSpc>
                <a:spcPct val="200000"/>
              </a:lnSpc>
              <a:buNone/>
            </a:pPr>
            <a:r>
              <a:rPr lang="en-GB" sz="11200" dirty="0" smtClean="0">
                <a:latin typeface="Twinkl Cursive Looped Thin" panose="02000000000000000000" pitchFamily="2" charset="0"/>
              </a:rPr>
              <a:t>Mrs </a:t>
            </a:r>
            <a:r>
              <a:rPr lang="en-GB" sz="11200" dirty="0" err="1" smtClean="0">
                <a:latin typeface="Twinkl Cursive Looped Thin" panose="02000000000000000000" pitchFamily="2" charset="0"/>
              </a:rPr>
              <a:t>Gray</a:t>
            </a:r>
            <a:r>
              <a:rPr lang="en-GB" sz="11200" dirty="0" smtClean="0">
                <a:latin typeface="Twinkl Cursive Looped Thin" panose="02000000000000000000" pitchFamily="2" charset="0"/>
              </a:rPr>
              <a:t> - SENDCO</a:t>
            </a:r>
            <a:endParaRPr lang="en-GB" dirty="0"/>
          </a:p>
          <a:p>
            <a:pPr marL="0" indent="0">
              <a:buNone/>
            </a:pPr>
            <a:endParaRPr lang="en-GB" dirty="0"/>
          </a:p>
        </p:txBody>
      </p:sp>
      <p:pic>
        <p:nvPicPr>
          <p:cNvPr id="4098" name="Picture 2" descr="63 Teamwork Makes The Dream Work Stock Vector Illustration and Royalty Free  Teamwork Makes The Dream Work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53600" y="124801"/>
            <a:ext cx="2177142" cy="2177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97620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winkl Cursive Looped Thin" panose="02000000000000000000" pitchFamily="2" charset="0"/>
              </a:rPr>
              <a:t>The Year ahead…</a:t>
            </a:r>
          </a:p>
        </p:txBody>
      </p:sp>
      <p:sp>
        <p:nvSpPr>
          <p:cNvPr id="3" name="Content Placeholder 2"/>
          <p:cNvSpPr>
            <a:spLocks noGrp="1"/>
          </p:cNvSpPr>
          <p:nvPr>
            <p:ph idx="1"/>
          </p:nvPr>
        </p:nvSpPr>
        <p:spPr/>
        <p:txBody>
          <a:bodyPr/>
          <a:lstStyle/>
          <a:p>
            <a:r>
              <a:rPr lang="en-GB" dirty="0">
                <a:latin typeface="Twinkl Cursive Looped Thin" panose="02000000000000000000" pitchFamily="2" charset="0"/>
              </a:rPr>
              <a:t>Term 1 – </a:t>
            </a:r>
            <a:r>
              <a:rPr lang="en-GB" dirty="0" smtClean="0">
                <a:latin typeface="Twinkl Cursive Looped Thin" panose="02000000000000000000" pitchFamily="2" charset="0"/>
              </a:rPr>
              <a:t>The Romans</a:t>
            </a:r>
            <a:endParaRPr lang="en-GB" dirty="0">
              <a:latin typeface="Twinkl Cursive Looped Thin" panose="02000000000000000000" pitchFamily="2" charset="0"/>
            </a:endParaRPr>
          </a:p>
          <a:p>
            <a:r>
              <a:rPr lang="en-GB" dirty="0">
                <a:latin typeface="Twinkl Cursive Looped Thin" panose="02000000000000000000" pitchFamily="2" charset="0"/>
              </a:rPr>
              <a:t>Term 2 – </a:t>
            </a:r>
            <a:r>
              <a:rPr lang="en-GB" dirty="0" smtClean="0">
                <a:latin typeface="Twinkl Cursive Looped Thin" panose="02000000000000000000" pitchFamily="2" charset="0"/>
              </a:rPr>
              <a:t>Extreme Earth</a:t>
            </a:r>
            <a:endParaRPr lang="en-GB" dirty="0">
              <a:latin typeface="Twinkl Cursive Looped Thin" panose="02000000000000000000" pitchFamily="2" charset="0"/>
            </a:endParaRPr>
          </a:p>
          <a:p>
            <a:r>
              <a:rPr lang="en-GB" dirty="0">
                <a:latin typeface="Twinkl Cursive Looped Thin" panose="02000000000000000000" pitchFamily="2" charset="0"/>
              </a:rPr>
              <a:t>Term 3 – </a:t>
            </a:r>
            <a:r>
              <a:rPr lang="en-GB" dirty="0" smtClean="0">
                <a:latin typeface="Twinkl Cursive Looped Thin" panose="02000000000000000000" pitchFamily="2" charset="0"/>
              </a:rPr>
              <a:t>What time do you call this?</a:t>
            </a:r>
          </a:p>
          <a:p>
            <a:r>
              <a:rPr lang="en-GB" dirty="0" smtClean="0">
                <a:latin typeface="Twinkl Cursive Looped Thin" panose="02000000000000000000" pitchFamily="2" charset="0"/>
              </a:rPr>
              <a:t>Term </a:t>
            </a:r>
            <a:r>
              <a:rPr lang="en-GB" dirty="0">
                <a:latin typeface="Twinkl Cursive Looped Thin" panose="02000000000000000000" pitchFamily="2" charset="0"/>
              </a:rPr>
              <a:t>4 – </a:t>
            </a:r>
            <a:r>
              <a:rPr lang="en-GB" dirty="0" smtClean="0">
                <a:latin typeface="Twinkl Cursive Looped Thin" panose="02000000000000000000" pitchFamily="2" charset="0"/>
              </a:rPr>
              <a:t>Darwin’s Discoveries</a:t>
            </a:r>
            <a:endParaRPr lang="en-GB" dirty="0">
              <a:latin typeface="Twinkl Cursive Looped Thin" panose="02000000000000000000" pitchFamily="2" charset="0"/>
            </a:endParaRPr>
          </a:p>
          <a:p>
            <a:r>
              <a:rPr lang="en-GB" dirty="0">
                <a:latin typeface="Twinkl Cursive Looped Thin" panose="02000000000000000000" pitchFamily="2" charset="0"/>
              </a:rPr>
              <a:t>Term 5 – </a:t>
            </a:r>
            <a:r>
              <a:rPr lang="en-GB" dirty="0" smtClean="0">
                <a:latin typeface="Twinkl Cursive Looped Thin" panose="02000000000000000000" pitchFamily="2" charset="0"/>
              </a:rPr>
              <a:t>The lungs of the Earth</a:t>
            </a:r>
            <a:endParaRPr lang="en-GB" dirty="0">
              <a:latin typeface="Twinkl Cursive Looped Thin" panose="02000000000000000000" pitchFamily="2" charset="0"/>
            </a:endParaRPr>
          </a:p>
          <a:p>
            <a:r>
              <a:rPr lang="en-GB" dirty="0">
                <a:latin typeface="Twinkl Cursive Looped Thin" panose="02000000000000000000" pitchFamily="2" charset="0"/>
              </a:rPr>
              <a:t>Term 6 – What makes Bristol brilliant?</a:t>
            </a:r>
          </a:p>
        </p:txBody>
      </p:sp>
    </p:spTree>
    <p:extLst>
      <p:ext uri="{BB962C8B-B14F-4D97-AF65-F5344CB8AC3E}">
        <p14:creationId xmlns:p14="http://schemas.microsoft.com/office/powerpoint/2010/main" val="16426361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winkl Cursive Looped Thin" panose="02000000000000000000" pitchFamily="2" charset="0"/>
              </a:rPr>
              <a:t>Trips</a:t>
            </a:r>
            <a:endParaRPr lang="en-GB" dirty="0">
              <a:latin typeface="Twinkl Cursive Looped Thin" panose="02000000000000000000" pitchFamily="2" charset="0"/>
            </a:endParaRPr>
          </a:p>
        </p:txBody>
      </p:sp>
      <p:sp useBgFill="1">
        <p:nvSpPr>
          <p:cNvPr id="3" name="Content Placeholder 2"/>
          <p:cNvSpPr>
            <a:spLocks noGrp="1"/>
          </p:cNvSpPr>
          <p:nvPr>
            <p:ph idx="1"/>
          </p:nvPr>
        </p:nvSpPr>
        <p:spPr/>
        <p:txBody>
          <a:bodyPr>
            <a:normAutofit/>
          </a:bodyPr>
          <a:lstStyle/>
          <a:p>
            <a:pPr marL="0" indent="0">
              <a:buNone/>
            </a:pPr>
            <a:r>
              <a:rPr lang="en-GB" sz="3600" dirty="0" smtClean="0">
                <a:latin typeface="Twinkl Cursive Looped Thin" panose="02000000000000000000" pitchFamily="2" charset="0"/>
              </a:rPr>
              <a:t>5</a:t>
            </a:r>
            <a:r>
              <a:rPr lang="en-GB" sz="3600" baseline="30000" dirty="0" smtClean="0">
                <a:latin typeface="Twinkl Cursive Looped Thin" panose="02000000000000000000" pitchFamily="2" charset="0"/>
              </a:rPr>
              <a:t>th</a:t>
            </a:r>
            <a:r>
              <a:rPr lang="en-GB" sz="3600" dirty="0" smtClean="0">
                <a:latin typeface="Twinkl Cursive Looped Thin" panose="02000000000000000000" pitchFamily="2" charset="0"/>
              </a:rPr>
              <a:t> October </a:t>
            </a:r>
            <a:r>
              <a:rPr lang="en-GB" sz="3600" dirty="0">
                <a:latin typeface="Twinkl Cursive Looped Thin" panose="02000000000000000000" pitchFamily="2" charset="0"/>
              </a:rPr>
              <a:t>– </a:t>
            </a:r>
            <a:r>
              <a:rPr lang="en-GB" sz="3600" dirty="0" err="1" smtClean="0">
                <a:latin typeface="Twinkl Cursive Looped Thin" panose="02000000000000000000" pitchFamily="2" charset="0"/>
              </a:rPr>
              <a:t>Carleon</a:t>
            </a:r>
            <a:r>
              <a:rPr lang="en-GB" sz="3600" dirty="0">
                <a:latin typeface="Twinkl Cursive Looped Thin" panose="02000000000000000000" pitchFamily="2" charset="0"/>
              </a:rPr>
              <a:t/>
            </a:r>
            <a:br>
              <a:rPr lang="en-GB" sz="3600" dirty="0">
                <a:latin typeface="Twinkl Cursive Looped Thin" panose="02000000000000000000" pitchFamily="2" charset="0"/>
              </a:rPr>
            </a:br>
            <a:endParaRPr lang="en-GB" sz="3600" dirty="0">
              <a:latin typeface="Twinkl Cursive Looped Thin" panose="02000000000000000000" pitchFamily="2" charset="0"/>
            </a:endParaRPr>
          </a:p>
          <a:p>
            <a:pPr marL="0" indent="0">
              <a:buNone/>
            </a:pPr>
            <a:r>
              <a:rPr lang="en-GB" sz="3600" dirty="0" smtClean="0">
                <a:latin typeface="Twinkl Cursive Looped Thin" panose="02000000000000000000" pitchFamily="2" charset="0"/>
              </a:rPr>
              <a:t>Term 2 – Whole school theatre trip</a:t>
            </a:r>
            <a:endParaRPr lang="en-GB" sz="3600" dirty="0">
              <a:latin typeface="Twinkl Cursive Looped Thin" panose="02000000000000000000" pitchFamily="2" charset="0"/>
            </a:endParaRPr>
          </a:p>
          <a:p>
            <a:pPr marL="0" indent="0">
              <a:buNone/>
            </a:pPr>
            <a:endParaRPr lang="en-GB" sz="3600" dirty="0">
              <a:latin typeface="Twinkl Cursive Looped Thin" panose="02000000000000000000" pitchFamily="2" charset="0"/>
            </a:endParaRPr>
          </a:p>
          <a:p>
            <a:pPr marL="0" indent="0">
              <a:buNone/>
            </a:pPr>
            <a:r>
              <a:rPr lang="en-GB" sz="3600" dirty="0" smtClean="0">
                <a:latin typeface="Twinkl Cursive Looped Thin" panose="02000000000000000000" pitchFamily="2" charset="0"/>
              </a:rPr>
              <a:t>14</a:t>
            </a:r>
            <a:r>
              <a:rPr lang="en-GB" sz="3600" baseline="30000" dirty="0" smtClean="0">
                <a:latin typeface="Twinkl Cursive Looped Thin" panose="02000000000000000000" pitchFamily="2" charset="0"/>
              </a:rPr>
              <a:t>th</a:t>
            </a:r>
            <a:r>
              <a:rPr lang="en-GB" sz="3600" dirty="0" smtClean="0">
                <a:latin typeface="Twinkl Cursive Looped Thin" panose="02000000000000000000" pitchFamily="2" charset="0"/>
              </a:rPr>
              <a:t> – 18</a:t>
            </a:r>
            <a:r>
              <a:rPr lang="en-GB" sz="3600" baseline="30000" dirty="0" smtClean="0">
                <a:latin typeface="Twinkl Cursive Looped Thin" panose="02000000000000000000" pitchFamily="2" charset="0"/>
              </a:rPr>
              <a:t>th</a:t>
            </a:r>
            <a:r>
              <a:rPr lang="en-GB" sz="3600" dirty="0" smtClean="0">
                <a:latin typeface="Twinkl Cursive Looped Thin" panose="02000000000000000000" pitchFamily="2" charset="0"/>
              </a:rPr>
              <a:t> June – Camp (</a:t>
            </a:r>
            <a:r>
              <a:rPr lang="en-GB" sz="3600" dirty="0" err="1" smtClean="0">
                <a:latin typeface="Twinkl Cursive Looped Thin" panose="02000000000000000000" pitchFamily="2" charset="0"/>
              </a:rPr>
              <a:t>Okehampton</a:t>
            </a:r>
            <a:r>
              <a:rPr lang="en-GB" sz="3600" dirty="0" smtClean="0">
                <a:latin typeface="Twinkl Cursive Looped Thin" panose="02000000000000000000" pitchFamily="2" charset="0"/>
              </a:rPr>
              <a:t>)</a:t>
            </a:r>
            <a:r>
              <a:rPr lang="en-GB" sz="1600" dirty="0" smtClean="0">
                <a:latin typeface="Twinkl Cursive Looped Thin" panose="02000000000000000000" pitchFamily="2" charset="0"/>
              </a:rPr>
              <a:t> </a:t>
            </a:r>
            <a:endParaRPr lang="en-GB" sz="1600" dirty="0">
              <a:latin typeface="Twinkl Cursive Looped Thin" panose="02000000000000000000" pitchFamily="2" charset="0"/>
            </a:endParaRPr>
          </a:p>
          <a:p>
            <a:endParaRPr lang="en-GB" sz="3600" dirty="0">
              <a:latin typeface="Twinkl Cursive Looped Thin" panose="02000000000000000000" pitchFamily="2" charset="0"/>
            </a:endParaRPr>
          </a:p>
          <a:p>
            <a:endParaRPr lang="en-GB" dirty="0"/>
          </a:p>
        </p:txBody>
      </p:sp>
      <p:pic>
        <p:nvPicPr>
          <p:cNvPr id="3074" name="Picture 2" descr="School Day Trips with The School Travel Compan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52709" y="4898133"/>
            <a:ext cx="2768144" cy="1959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6708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winkl Cursive Looped Thin" panose="02000000000000000000" pitchFamily="2" charset="0"/>
              </a:rPr>
              <a:t>Key information</a:t>
            </a:r>
          </a:p>
        </p:txBody>
      </p:sp>
      <p:sp>
        <p:nvSpPr>
          <p:cNvPr id="3" name="Content Placeholder 2"/>
          <p:cNvSpPr>
            <a:spLocks noGrp="1"/>
          </p:cNvSpPr>
          <p:nvPr>
            <p:ph idx="1"/>
          </p:nvPr>
        </p:nvSpPr>
        <p:spPr>
          <a:xfrm>
            <a:off x="261257" y="1825625"/>
            <a:ext cx="11092543" cy="4351338"/>
          </a:xfrm>
        </p:spPr>
        <p:txBody>
          <a:bodyPr>
            <a:normAutofit/>
          </a:bodyPr>
          <a:lstStyle/>
          <a:p>
            <a:r>
              <a:rPr lang="en-GB" sz="2400" dirty="0">
                <a:latin typeface="Twinkl Cursive Looped Thin" panose="02000000000000000000" pitchFamily="2" charset="0"/>
              </a:rPr>
              <a:t>Please ensure your child brings their reading record and water bottle everyday.</a:t>
            </a:r>
          </a:p>
          <a:p>
            <a:pPr marL="0" indent="0">
              <a:buNone/>
            </a:pPr>
            <a:endParaRPr lang="en-GB" sz="2400" dirty="0">
              <a:latin typeface="Twinkl Cursive Looped Thin" panose="02000000000000000000" pitchFamily="2" charset="0"/>
              <a:sym typeface="Wingdings" panose="05000000000000000000" pitchFamily="2" charset="2"/>
            </a:endParaRPr>
          </a:p>
          <a:p>
            <a:r>
              <a:rPr lang="en-GB" sz="2400" dirty="0" smtClean="0">
                <a:latin typeface="Twinkl Cursive Looped Thin" panose="02000000000000000000" pitchFamily="2" charset="0"/>
                <a:sym typeface="Wingdings" panose="05000000000000000000" pitchFamily="2" charset="2"/>
              </a:rPr>
              <a:t>Healthy snack </a:t>
            </a:r>
            <a:r>
              <a:rPr lang="en-GB" sz="2400" dirty="0">
                <a:latin typeface="Twinkl Cursive Looped Thin" panose="02000000000000000000" pitchFamily="2" charset="0"/>
                <a:sym typeface="Wingdings" panose="05000000000000000000" pitchFamily="2" charset="2"/>
              </a:rPr>
              <a:t>for break </a:t>
            </a:r>
            <a:r>
              <a:rPr lang="en-GB" sz="2400" dirty="0" smtClean="0">
                <a:latin typeface="Twinkl Cursive Looped Thin" panose="02000000000000000000" pitchFamily="2" charset="0"/>
                <a:sym typeface="Wingdings" panose="05000000000000000000" pitchFamily="2" charset="2"/>
              </a:rPr>
              <a:t>time please. </a:t>
            </a:r>
            <a:r>
              <a:rPr lang="en-GB" sz="2400" dirty="0">
                <a:latin typeface="Twinkl Cursive Looped Thin" panose="02000000000000000000" pitchFamily="2" charset="0"/>
                <a:sym typeface="Wingdings" panose="05000000000000000000" pitchFamily="2" charset="2"/>
              </a:rPr>
              <a:t>Fruit or cereal </a:t>
            </a:r>
            <a:r>
              <a:rPr lang="en-GB" sz="2400" dirty="0" smtClean="0">
                <a:latin typeface="Twinkl Cursive Looped Thin" panose="02000000000000000000" pitchFamily="2" charset="0"/>
                <a:sym typeface="Wingdings" panose="05000000000000000000" pitchFamily="2" charset="2"/>
              </a:rPr>
              <a:t>bars. </a:t>
            </a:r>
            <a:r>
              <a:rPr lang="en-GB" sz="2400" dirty="0">
                <a:latin typeface="Twinkl Cursive Looped Thin" panose="02000000000000000000" pitchFamily="2" charset="0"/>
                <a:sym typeface="Wingdings" panose="05000000000000000000" pitchFamily="2" charset="2"/>
              </a:rPr>
              <a:t>NO NUTS.</a:t>
            </a:r>
          </a:p>
          <a:p>
            <a:pPr marL="0" indent="0">
              <a:buNone/>
            </a:pPr>
            <a:endParaRPr lang="en-GB" sz="2400" dirty="0">
              <a:latin typeface="Twinkl Cursive Looped Thin" panose="02000000000000000000" pitchFamily="2" charset="0"/>
              <a:sym typeface="Wingdings" panose="05000000000000000000" pitchFamily="2" charset="2"/>
            </a:endParaRPr>
          </a:p>
          <a:p>
            <a:r>
              <a:rPr lang="en-GB" sz="2400" dirty="0">
                <a:latin typeface="Twinkl Cursive Looped Thin" panose="02000000000000000000" pitchFamily="2" charset="0"/>
                <a:sym typeface="Wingdings" panose="05000000000000000000" pitchFamily="2" charset="2"/>
              </a:rPr>
              <a:t>All uniform should be named. </a:t>
            </a:r>
          </a:p>
          <a:p>
            <a:endParaRPr lang="en-GB" sz="2400" dirty="0">
              <a:latin typeface="Twinkl Cursive Looped Thin" panose="02000000000000000000" pitchFamily="2" charset="0"/>
              <a:sym typeface="Wingdings" panose="05000000000000000000" pitchFamily="2" charset="2"/>
            </a:endParaRPr>
          </a:p>
          <a:p>
            <a:r>
              <a:rPr lang="en-GB" sz="2400" dirty="0">
                <a:latin typeface="Twinkl Cursive Looped Thin" panose="02000000000000000000" pitchFamily="2" charset="0"/>
                <a:sym typeface="Wingdings" panose="05000000000000000000" pitchFamily="2" charset="2"/>
              </a:rPr>
              <a:t>PE kits – Gold top, </a:t>
            </a:r>
            <a:r>
              <a:rPr lang="en-GB" sz="2400" dirty="0" smtClean="0">
                <a:latin typeface="Twinkl Cursive Looped Thin" panose="02000000000000000000" pitchFamily="2" charset="0"/>
                <a:sym typeface="Wingdings" panose="05000000000000000000" pitchFamily="2" charset="2"/>
              </a:rPr>
              <a:t>black.  Hair </a:t>
            </a:r>
            <a:r>
              <a:rPr lang="en-GB" sz="2400" dirty="0">
                <a:latin typeface="Twinkl Cursive Looped Thin" panose="02000000000000000000" pitchFamily="2" charset="0"/>
                <a:sym typeface="Wingdings" panose="05000000000000000000" pitchFamily="2" charset="2"/>
              </a:rPr>
              <a:t>tied back and all jewellery removed. </a:t>
            </a:r>
            <a:endParaRPr lang="en-GB" sz="2400" dirty="0" smtClean="0">
              <a:latin typeface="Twinkl Cursive Looped Thin" panose="02000000000000000000" pitchFamily="2" charset="0"/>
              <a:sym typeface="Wingdings" panose="05000000000000000000" pitchFamily="2" charset="2"/>
            </a:endParaRPr>
          </a:p>
          <a:p>
            <a:endParaRPr lang="en-GB" sz="2400" dirty="0">
              <a:latin typeface="Twinkl Cursive Looped Thin" panose="02000000000000000000" pitchFamily="2" charset="0"/>
              <a:sym typeface="Wingdings" panose="05000000000000000000" pitchFamily="2" charset="2"/>
            </a:endParaRPr>
          </a:p>
          <a:p>
            <a:r>
              <a:rPr lang="en-GB" sz="2400" dirty="0" smtClean="0">
                <a:latin typeface="Twinkl Cursive Looped Thin" panose="02000000000000000000" pitchFamily="2" charset="0"/>
                <a:sym typeface="Wingdings" panose="05000000000000000000" pitchFamily="2" charset="2"/>
              </a:rPr>
              <a:t>PE </a:t>
            </a:r>
            <a:r>
              <a:rPr lang="en-GB" sz="2400" dirty="0">
                <a:latin typeface="Twinkl Cursive Looped Thin" panose="02000000000000000000" pitchFamily="2" charset="0"/>
                <a:sym typeface="Wingdings" panose="05000000000000000000" pitchFamily="2" charset="2"/>
              </a:rPr>
              <a:t>days are Tuesdays and </a:t>
            </a:r>
            <a:r>
              <a:rPr lang="en-GB" sz="2400" dirty="0" smtClean="0">
                <a:latin typeface="Twinkl Cursive Looped Thin" panose="02000000000000000000" pitchFamily="2" charset="0"/>
                <a:sym typeface="Wingdings" panose="05000000000000000000" pitchFamily="2" charset="2"/>
              </a:rPr>
              <a:t>Friday.</a:t>
            </a:r>
            <a:endParaRPr lang="en-GB" sz="3200" dirty="0"/>
          </a:p>
        </p:txBody>
      </p:sp>
      <p:pic>
        <p:nvPicPr>
          <p:cNvPr id="2050" name="Picture 2" descr="Male hand holding megaphone with important information speech bubble.  Loudspeaker. Banner for business, marketing and advertising. Vector  illustration. Stock Vector | Adobe 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4598" y="43656"/>
            <a:ext cx="2405658" cy="1781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750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01128" y="324274"/>
            <a:ext cx="9845040" cy="5541237"/>
          </a:xfrm>
        </p:spPr>
        <p:txBody>
          <a:bodyPr>
            <a:normAutofit/>
          </a:bodyPr>
          <a:lstStyle/>
          <a:p>
            <a:pPr marL="0" indent="0">
              <a:buNone/>
            </a:pPr>
            <a:r>
              <a:rPr lang="en-GB" sz="2000" dirty="0" smtClean="0">
                <a:latin typeface="Twinkl Cursive Looped Thin" panose="02000000000000000000" pitchFamily="2" charset="0"/>
              </a:rPr>
              <a:t>Please ensure your child brings their Home learning books in every </a:t>
            </a:r>
            <a:r>
              <a:rPr lang="en-GB" sz="2000" b="1" dirty="0" smtClean="0">
                <a:latin typeface="Twinkl Cursive Looped Thin" panose="02000000000000000000" pitchFamily="2" charset="0"/>
              </a:rPr>
              <a:t>Thursday.</a:t>
            </a:r>
            <a:r>
              <a:rPr lang="en-GB" sz="2000" dirty="0" smtClean="0">
                <a:latin typeface="Twinkl Cursive Looped Thin" panose="02000000000000000000" pitchFamily="2" charset="0"/>
              </a:rPr>
              <a:t> Homework will then be marked and sent back out on Fridays. </a:t>
            </a:r>
            <a:endParaRPr lang="en-GB" sz="2000" dirty="0">
              <a:latin typeface="Twinkl Cursive Looped Thin" panose="02000000000000000000" pitchFamily="2" charset="0"/>
            </a:endParaRPr>
          </a:p>
          <a:p>
            <a:pPr marL="0" indent="0" algn="ctr">
              <a:buNone/>
            </a:pPr>
            <a:r>
              <a:rPr lang="en-GB" sz="2000" dirty="0" smtClean="0">
                <a:latin typeface="Twinkl Cursive Looped Thin" panose="02000000000000000000" pitchFamily="2" charset="0"/>
              </a:rPr>
              <a:t>Homework routine in place before Secondary school will really help.</a:t>
            </a:r>
            <a:endParaRPr lang="en-GB" sz="2000" dirty="0">
              <a:latin typeface="Twinkl Cursive Looped Thin" panose="02000000000000000000" pitchFamily="2" charset="0"/>
            </a:endParaRPr>
          </a:p>
        </p:txBody>
      </p:sp>
      <p:pic>
        <p:nvPicPr>
          <p:cNvPr id="1026" name="Picture 2" descr="Llanvihangel Crucorney Primary School - Home Learn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504" y="211685"/>
            <a:ext cx="1576252" cy="118218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43504" y="1456906"/>
            <a:ext cx="11289322" cy="3970318"/>
          </a:xfrm>
          <a:prstGeom prst="rect">
            <a:avLst/>
          </a:prstGeom>
        </p:spPr>
        <p:txBody>
          <a:bodyPr wrap="square">
            <a:spAutoFit/>
          </a:bodyPr>
          <a:lstStyle/>
          <a:p>
            <a:r>
              <a:rPr lang="en-GB" b="1" dirty="0" smtClean="0">
                <a:latin typeface="Twinkl Cursive Looped Thin" panose="02000000000000000000" pitchFamily="2" charset="0"/>
              </a:rPr>
              <a:t>READING</a:t>
            </a:r>
          </a:p>
          <a:p>
            <a:r>
              <a:rPr lang="en-GB" dirty="0" smtClean="0">
                <a:latin typeface="Twinkl Cursive Looped Thin" panose="02000000000000000000" pitchFamily="2" charset="0"/>
              </a:rPr>
              <a:t>Children </a:t>
            </a:r>
            <a:r>
              <a:rPr lang="en-GB" dirty="0">
                <a:latin typeface="Twinkl Cursive Looped Thin" panose="02000000000000000000" pitchFamily="2" charset="0"/>
              </a:rPr>
              <a:t>should be reading at home a minimum of 5 times a week. </a:t>
            </a:r>
          </a:p>
          <a:p>
            <a:r>
              <a:rPr lang="en-GB" dirty="0">
                <a:latin typeface="Twinkl Cursive Looped Thin" panose="02000000000000000000" pitchFamily="2" charset="0"/>
              </a:rPr>
              <a:t>Ideally, they should be reading aloud to an adult. This will enable them to read fluently and understand what they are </a:t>
            </a:r>
            <a:r>
              <a:rPr lang="en-GB" dirty="0" smtClean="0">
                <a:latin typeface="Twinkl Cursive Looped Thin" panose="02000000000000000000" pitchFamily="2" charset="0"/>
              </a:rPr>
              <a:t>reading.  Please </a:t>
            </a:r>
            <a:r>
              <a:rPr lang="en-GB" dirty="0">
                <a:latin typeface="Twinkl Cursive Looped Thin" panose="02000000000000000000" pitchFamily="2" charset="0"/>
              </a:rPr>
              <a:t>talk to your child about the book they are reading and ask them questions where necessary. Reading logs will be checked </a:t>
            </a:r>
            <a:r>
              <a:rPr lang="en-GB" dirty="0" smtClean="0">
                <a:latin typeface="Twinkl Cursive Looped Thin" panose="02000000000000000000" pitchFamily="2" charset="0"/>
              </a:rPr>
              <a:t>weekly on a Thursday.</a:t>
            </a:r>
          </a:p>
          <a:p>
            <a:endParaRPr lang="en-GB" dirty="0">
              <a:latin typeface="Twinkl Cursive Looped Thin" panose="02000000000000000000" pitchFamily="2" charset="0"/>
            </a:endParaRPr>
          </a:p>
          <a:p>
            <a:r>
              <a:rPr lang="en-GB" b="1" dirty="0" smtClean="0">
                <a:latin typeface="Twinkl Cursive Looped Thin" panose="02000000000000000000" pitchFamily="2" charset="0"/>
              </a:rPr>
              <a:t>MATHS</a:t>
            </a:r>
            <a:endParaRPr lang="en-GB" dirty="0" smtClean="0">
              <a:latin typeface="Twinkl Cursive Looped Thin" panose="02000000000000000000" pitchFamily="2" charset="0"/>
            </a:endParaRPr>
          </a:p>
          <a:p>
            <a:r>
              <a:rPr lang="en-GB" dirty="0" smtClean="0">
                <a:latin typeface="Twinkl Cursive Looped Thin" panose="02000000000000000000" pitchFamily="2" charset="0"/>
              </a:rPr>
              <a:t>Maths sheet each week to be completed. Will relate to our learning in school.</a:t>
            </a:r>
          </a:p>
          <a:p>
            <a:r>
              <a:rPr lang="en-GB" dirty="0" smtClean="0">
                <a:latin typeface="Twinkl Cursive Looped Thin" panose="02000000000000000000" pitchFamily="2" charset="0"/>
              </a:rPr>
              <a:t>TTRS is not required but if your child wants (or needs) to practise – login details are in home learning books.</a:t>
            </a:r>
          </a:p>
          <a:p>
            <a:endParaRPr lang="en-GB" dirty="0">
              <a:latin typeface="Twinkl Cursive Looped Thin" panose="02000000000000000000" pitchFamily="2" charset="0"/>
            </a:endParaRPr>
          </a:p>
          <a:p>
            <a:r>
              <a:rPr lang="en-GB" b="1" dirty="0" smtClean="0">
                <a:latin typeface="Twinkl Cursive Looped Thin" panose="02000000000000000000" pitchFamily="2" charset="0"/>
              </a:rPr>
              <a:t>SPELLING AND GRAMMAR (SPAG)</a:t>
            </a:r>
          </a:p>
          <a:p>
            <a:r>
              <a:rPr lang="en-GB" dirty="0" smtClean="0">
                <a:latin typeface="Twinkl Cursive Looped Thin" panose="02000000000000000000" pitchFamily="2" charset="0"/>
              </a:rPr>
              <a:t>Grammar sheet each week to be completed.</a:t>
            </a:r>
          </a:p>
          <a:p>
            <a:r>
              <a:rPr lang="en-GB" dirty="0" smtClean="0">
                <a:latin typeface="Twinkl Cursive Looped Thin" panose="02000000000000000000" pitchFamily="2" charset="0"/>
              </a:rPr>
              <a:t>Spellings will be sent out at the start of the term for your information. No requirement to record any practise of these but it will help their spelling knowledge if they can practise these at home as well as in school.</a:t>
            </a:r>
            <a:endParaRPr lang="en-GB" dirty="0">
              <a:latin typeface="Twinkl Cursive Looped Thin" panose="02000000000000000000" pitchFamily="2" charset="0"/>
            </a:endParaRPr>
          </a:p>
        </p:txBody>
      </p:sp>
      <p:sp>
        <p:nvSpPr>
          <p:cNvPr id="5" name="Rectangle 4"/>
          <p:cNvSpPr/>
          <p:nvPr/>
        </p:nvSpPr>
        <p:spPr>
          <a:xfrm>
            <a:off x="2559900" y="5556629"/>
            <a:ext cx="7674346" cy="1200329"/>
          </a:xfrm>
          <a:prstGeom prst="rect">
            <a:avLst/>
          </a:prstGeom>
        </p:spPr>
        <p:txBody>
          <a:bodyPr wrap="square">
            <a:spAutoFit/>
          </a:bodyPr>
          <a:lstStyle/>
          <a:p>
            <a:pPr algn="ctr"/>
            <a:r>
              <a:rPr lang="en-GB" b="1" u="sng" dirty="0" smtClean="0">
                <a:latin typeface="Twinkl Cursive Looped Thin" panose="02000000000000000000" pitchFamily="2" charset="0"/>
              </a:rPr>
              <a:t>Home learning hero time</a:t>
            </a:r>
            <a:endParaRPr lang="en-GB" b="1" u="sng" dirty="0">
              <a:latin typeface="Twinkl Cursive Looped Thin" panose="02000000000000000000" pitchFamily="2" charset="0"/>
            </a:endParaRPr>
          </a:p>
          <a:p>
            <a:r>
              <a:rPr lang="en-GB" dirty="0">
                <a:latin typeface="Twinkl Cursive Looped Thin" panose="02000000000000000000" pitchFamily="2" charset="0"/>
              </a:rPr>
              <a:t>Children that complete the above activities each week will continue to receive ‘Home Learning Hero’ time. Any children who were not able to complete this at home, will be given support from an adult in school to do so. </a:t>
            </a:r>
            <a:endParaRPr lang="en-GB" dirty="0">
              <a:latin typeface="Twinkl Cursive Looped Thin" panose="02000000000000000000" pitchFamily="2" charset="0"/>
            </a:endParaRPr>
          </a:p>
        </p:txBody>
      </p:sp>
    </p:spTree>
    <p:extLst>
      <p:ext uri="{BB962C8B-B14F-4D97-AF65-F5344CB8AC3E}">
        <p14:creationId xmlns:p14="http://schemas.microsoft.com/office/powerpoint/2010/main" val="2984413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fade">
                                      <p:cBhvr>
                                        <p:cTn id="24" dur="1000"/>
                                        <p:tgtEl>
                                          <p:spTgt spid="4">
                                            <p:txEl>
                                              <p:pRg st="4" end="4"/>
                                            </p:txEl>
                                          </p:spTgt>
                                        </p:tgtEl>
                                      </p:cBhvr>
                                    </p:animEffect>
                                    <p:anim calcmode="lin" valueType="num">
                                      <p:cBhvr>
                                        <p:cTn id="2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Effect transition="in" filter="fade">
                                      <p:cBhvr>
                                        <p:cTn id="29" dur="1000"/>
                                        <p:tgtEl>
                                          <p:spTgt spid="4">
                                            <p:txEl>
                                              <p:pRg st="5" end="5"/>
                                            </p:txEl>
                                          </p:spTgt>
                                        </p:tgtEl>
                                      </p:cBhvr>
                                    </p:animEffect>
                                    <p:anim calcmode="lin" valueType="num">
                                      <p:cBhvr>
                                        <p:cTn id="3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4">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animEffect transition="in" filter="fade">
                                      <p:cBhvr>
                                        <p:cTn id="34" dur="1000"/>
                                        <p:tgtEl>
                                          <p:spTgt spid="4">
                                            <p:txEl>
                                              <p:pRg st="6" end="6"/>
                                            </p:txEl>
                                          </p:spTgt>
                                        </p:tgtEl>
                                      </p:cBhvr>
                                    </p:animEffect>
                                    <p:anim calcmode="lin" valueType="num">
                                      <p:cBhvr>
                                        <p:cTn id="3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4">
                                            <p:txEl>
                                              <p:pRg st="8" end="8"/>
                                            </p:txEl>
                                          </p:spTgt>
                                        </p:tgtEl>
                                        <p:attrNameLst>
                                          <p:attrName>style.visibility</p:attrName>
                                        </p:attrNameLst>
                                      </p:cBhvr>
                                      <p:to>
                                        <p:strVal val="visible"/>
                                      </p:to>
                                    </p:set>
                                    <p:animEffect transition="in" filter="fade">
                                      <p:cBhvr>
                                        <p:cTn id="41" dur="1000"/>
                                        <p:tgtEl>
                                          <p:spTgt spid="4">
                                            <p:txEl>
                                              <p:pRg st="8" end="8"/>
                                            </p:txEl>
                                          </p:spTgt>
                                        </p:tgtEl>
                                      </p:cBhvr>
                                    </p:animEffect>
                                    <p:anim calcmode="lin" valueType="num">
                                      <p:cBhvr>
                                        <p:cTn id="4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3" dur="1000" fill="hold"/>
                                        <p:tgtEl>
                                          <p:spTgt spid="4">
                                            <p:txEl>
                                              <p:pRg st="8" end="8"/>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4">
                                            <p:txEl>
                                              <p:pRg st="9" end="9"/>
                                            </p:txEl>
                                          </p:spTgt>
                                        </p:tgtEl>
                                        <p:attrNameLst>
                                          <p:attrName>style.visibility</p:attrName>
                                        </p:attrNameLst>
                                      </p:cBhvr>
                                      <p:to>
                                        <p:strVal val="visible"/>
                                      </p:to>
                                    </p:set>
                                    <p:animEffect transition="in" filter="fade">
                                      <p:cBhvr>
                                        <p:cTn id="46" dur="1000"/>
                                        <p:tgtEl>
                                          <p:spTgt spid="4">
                                            <p:txEl>
                                              <p:pRg st="9" end="9"/>
                                            </p:txEl>
                                          </p:spTgt>
                                        </p:tgtEl>
                                      </p:cBhvr>
                                    </p:animEffect>
                                    <p:anim calcmode="lin" valueType="num">
                                      <p:cBhvr>
                                        <p:cTn id="47"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8" dur="1000" fill="hold"/>
                                        <p:tgtEl>
                                          <p:spTgt spid="4">
                                            <p:txEl>
                                              <p:pRg st="9" end="9"/>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4">
                                            <p:txEl>
                                              <p:pRg st="10" end="10"/>
                                            </p:txEl>
                                          </p:spTgt>
                                        </p:tgtEl>
                                        <p:attrNameLst>
                                          <p:attrName>style.visibility</p:attrName>
                                        </p:attrNameLst>
                                      </p:cBhvr>
                                      <p:to>
                                        <p:strVal val="visible"/>
                                      </p:to>
                                    </p:set>
                                    <p:animEffect transition="in" filter="fade">
                                      <p:cBhvr>
                                        <p:cTn id="51" dur="1000"/>
                                        <p:tgtEl>
                                          <p:spTgt spid="4">
                                            <p:txEl>
                                              <p:pRg st="10" end="10"/>
                                            </p:txEl>
                                          </p:spTgt>
                                        </p:tgtEl>
                                      </p:cBhvr>
                                    </p:animEffect>
                                    <p:anim calcmode="lin" valueType="num">
                                      <p:cBhvr>
                                        <p:cTn id="52"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3"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5">
                                            <p:txEl>
                                              <p:pRg st="0" end="0"/>
                                            </p:txEl>
                                          </p:spTgt>
                                        </p:tgtEl>
                                        <p:attrNameLst>
                                          <p:attrName>style.visibility</p:attrName>
                                        </p:attrNameLst>
                                      </p:cBhvr>
                                      <p:to>
                                        <p:strVal val="visible"/>
                                      </p:to>
                                    </p:set>
                                    <p:animEffect transition="in" filter="fade">
                                      <p:cBhvr>
                                        <p:cTn id="58" dur="1000"/>
                                        <p:tgtEl>
                                          <p:spTgt spid="5">
                                            <p:txEl>
                                              <p:pRg st="0" end="0"/>
                                            </p:txEl>
                                          </p:spTgt>
                                        </p:tgtEl>
                                      </p:cBhvr>
                                    </p:animEffect>
                                    <p:anim calcmode="lin" valueType="num">
                                      <p:cBhvr>
                                        <p:cTn id="59"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60" dur="1000" fill="hold"/>
                                        <p:tgtEl>
                                          <p:spTgt spid="5">
                                            <p:txEl>
                                              <p:pRg st="0" end="0"/>
                                            </p:txEl>
                                          </p:spTgt>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5">
                                            <p:txEl>
                                              <p:pRg st="1" end="1"/>
                                            </p:txEl>
                                          </p:spTgt>
                                        </p:tgtEl>
                                        <p:attrNameLst>
                                          <p:attrName>style.visibility</p:attrName>
                                        </p:attrNameLst>
                                      </p:cBhvr>
                                      <p:to>
                                        <p:strVal val="visible"/>
                                      </p:to>
                                    </p:set>
                                    <p:animEffect transition="in" filter="fade">
                                      <p:cBhvr>
                                        <p:cTn id="63" dur="1000"/>
                                        <p:tgtEl>
                                          <p:spTgt spid="5">
                                            <p:txEl>
                                              <p:pRg st="1" end="1"/>
                                            </p:txEl>
                                          </p:spTgt>
                                        </p:tgtEl>
                                      </p:cBhvr>
                                    </p:animEffect>
                                    <p:anim calcmode="lin" valueType="num">
                                      <p:cBhvr>
                                        <p:cTn id="64"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winkl Cursive Looped Thin" panose="02000000000000000000" pitchFamily="2" charset="0"/>
              </a:rPr>
              <a:t>Communication</a:t>
            </a:r>
          </a:p>
        </p:txBody>
      </p:sp>
      <p:sp>
        <p:nvSpPr>
          <p:cNvPr id="3" name="Content Placeholder 2"/>
          <p:cNvSpPr>
            <a:spLocks noGrp="1"/>
          </p:cNvSpPr>
          <p:nvPr>
            <p:ph idx="1"/>
          </p:nvPr>
        </p:nvSpPr>
        <p:spPr>
          <a:xfrm>
            <a:off x="838200" y="1799499"/>
            <a:ext cx="10515600" cy="4351338"/>
          </a:xfrm>
        </p:spPr>
        <p:txBody>
          <a:bodyPr>
            <a:normAutofit lnSpcReduction="10000"/>
          </a:bodyPr>
          <a:lstStyle/>
          <a:p>
            <a:pPr marL="0" indent="0">
              <a:buNone/>
            </a:pPr>
            <a:r>
              <a:rPr lang="en-GB" dirty="0" smtClean="0">
                <a:latin typeface="Twinkl Cursive Looped Thin" panose="02000000000000000000" pitchFamily="2" charset="0"/>
                <a:hlinkClick r:id="rId2"/>
              </a:rPr>
              <a:t>Southamericaclass@sgmail.org.uk</a:t>
            </a:r>
            <a:endParaRPr lang="en-GB" dirty="0">
              <a:latin typeface="Twinkl Cursive Looped Thin" panose="02000000000000000000" pitchFamily="2" charset="0"/>
            </a:endParaRPr>
          </a:p>
          <a:p>
            <a:pPr marL="0" indent="0">
              <a:buNone/>
            </a:pPr>
            <a:endParaRPr lang="en-GB" dirty="0">
              <a:latin typeface="Twinkl Cursive Looped Thin" panose="02000000000000000000" pitchFamily="2" charset="0"/>
            </a:endParaRPr>
          </a:p>
          <a:p>
            <a:pPr marL="0" indent="0">
              <a:buNone/>
            </a:pPr>
            <a:r>
              <a:rPr lang="en-GB" dirty="0">
                <a:latin typeface="Twinkl Cursive Looped Thin" panose="02000000000000000000" pitchFamily="2" charset="0"/>
                <a:hlinkClick r:id="rId3"/>
              </a:rPr>
              <a:t>ManorPrimary@sgmail.org.uk</a:t>
            </a:r>
            <a:endParaRPr lang="en-GB" dirty="0">
              <a:latin typeface="Twinkl Cursive Looped Thin" panose="02000000000000000000" pitchFamily="2" charset="0"/>
            </a:endParaRPr>
          </a:p>
          <a:p>
            <a:pPr marL="0" indent="0">
              <a:buNone/>
            </a:pPr>
            <a:r>
              <a:rPr lang="en-GB" dirty="0">
                <a:latin typeface="Twinkl Cursive Looped Thin" panose="02000000000000000000" pitchFamily="2" charset="0"/>
              </a:rPr>
              <a:t>If urgent please email school, however I will check class emails daily. </a:t>
            </a:r>
          </a:p>
          <a:p>
            <a:pPr marL="0" indent="0">
              <a:buNone/>
            </a:pPr>
            <a:endParaRPr lang="en-GB" dirty="0">
              <a:latin typeface="Twinkl Cursive Looped Thin" panose="02000000000000000000" pitchFamily="2" charset="0"/>
            </a:endParaRPr>
          </a:p>
          <a:p>
            <a:pPr marL="0" indent="0">
              <a:buNone/>
            </a:pPr>
            <a:r>
              <a:rPr lang="en-GB" dirty="0">
                <a:latin typeface="Twinkl Cursive Looped Thin" panose="02000000000000000000" pitchFamily="2" charset="0"/>
              </a:rPr>
              <a:t>SLT on gate in the morning.</a:t>
            </a:r>
          </a:p>
          <a:p>
            <a:pPr marL="0" indent="0">
              <a:buNone/>
            </a:pPr>
            <a:endParaRPr lang="en-GB" dirty="0">
              <a:latin typeface="Twinkl Cursive Looped Thin" panose="02000000000000000000" pitchFamily="2" charset="0"/>
            </a:endParaRPr>
          </a:p>
          <a:p>
            <a:pPr marL="0" indent="0">
              <a:buNone/>
            </a:pPr>
            <a:r>
              <a:rPr lang="en-GB" dirty="0">
                <a:latin typeface="Twinkl Cursive Looped Thin" panose="02000000000000000000" pitchFamily="2" charset="0"/>
              </a:rPr>
              <a:t>I will be on the gate in the afternoon.</a:t>
            </a:r>
          </a:p>
        </p:txBody>
      </p:sp>
    </p:spTree>
    <p:extLst>
      <p:ext uri="{BB962C8B-B14F-4D97-AF65-F5344CB8AC3E}">
        <p14:creationId xmlns:p14="http://schemas.microsoft.com/office/powerpoint/2010/main" val="16011898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latin typeface="Twinkl Cursive Looped Thin" panose="02000000000000000000" pitchFamily="2" charset="0"/>
              </a:rPr>
              <a:t>SATS and camp</a:t>
            </a:r>
            <a:endParaRPr lang="en-GB" dirty="0">
              <a:latin typeface="Twinkl Cursive Looped Thin" panose="02000000000000000000" pitchFamily="2" charset="0"/>
            </a:endParaRPr>
          </a:p>
        </p:txBody>
      </p:sp>
      <p:sp>
        <p:nvSpPr>
          <p:cNvPr id="3" name="Content Placeholder 2"/>
          <p:cNvSpPr>
            <a:spLocks noGrp="1"/>
          </p:cNvSpPr>
          <p:nvPr>
            <p:ph idx="1"/>
          </p:nvPr>
        </p:nvSpPr>
        <p:spPr>
          <a:xfrm>
            <a:off x="261257" y="1825625"/>
            <a:ext cx="11092543" cy="4351338"/>
          </a:xfrm>
        </p:spPr>
        <p:txBody>
          <a:bodyPr>
            <a:normAutofit/>
          </a:bodyPr>
          <a:lstStyle/>
          <a:p>
            <a:r>
              <a:rPr lang="en-GB" sz="2400" dirty="0" smtClean="0">
                <a:latin typeface="Twinkl Cursive Looped Thin" panose="02000000000000000000" pitchFamily="2" charset="0"/>
              </a:rPr>
              <a:t>Will be separate meetings closer to the time about both of these.</a:t>
            </a:r>
          </a:p>
          <a:p>
            <a:endParaRPr lang="en-GB" sz="2400" dirty="0">
              <a:latin typeface="Twinkl Cursive Looped Thin" panose="02000000000000000000" pitchFamily="2" charset="0"/>
            </a:endParaRPr>
          </a:p>
          <a:p>
            <a:r>
              <a:rPr lang="en-GB" sz="2400" dirty="0" smtClean="0">
                <a:latin typeface="Twinkl Cursive Looped Thin" panose="02000000000000000000" pitchFamily="2" charset="0"/>
              </a:rPr>
              <a:t>SATS preparation – do the home learning and good sleep routine.</a:t>
            </a:r>
          </a:p>
          <a:p>
            <a:endParaRPr lang="en-GB" sz="2400" dirty="0">
              <a:latin typeface="Twinkl Cursive Looped Thin" panose="02000000000000000000" pitchFamily="2" charset="0"/>
            </a:endParaRPr>
          </a:p>
          <a:p>
            <a:pPr marL="0" indent="0">
              <a:buNone/>
            </a:pPr>
            <a:r>
              <a:rPr lang="en-GB" sz="2400" dirty="0" smtClean="0">
                <a:latin typeface="Twinkl Cursive Looped Thin" panose="02000000000000000000" pitchFamily="2" charset="0"/>
              </a:rPr>
              <a:t>Any questions or concerns about these that you wish to discuss with me before the meetings, please get in touch.</a:t>
            </a:r>
            <a:endParaRPr lang="en-GB" sz="3200" dirty="0"/>
          </a:p>
        </p:txBody>
      </p:sp>
    </p:spTree>
    <p:extLst>
      <p:ext uri="{BB962C8B-B14F-4D97-AF65-F5344CB8AC3E}">
        <p14:creationId xmlns:p14="http://schemas.microsoft.com/office/powerpoint/2010/main" val="2229265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winkl Cursive Looped Thin" panose="02000000000000000000" pitchFamily="2" charset="0"/>
              </a:rPr>
              <a:t> </a:t>
            </a:r>
          </a:p>
        </p:txBody>
      </p:sp>
      <p:pic>
        <p:nvPicPr>
          <p:cNvPr id="1026" name="Picture 2" descr="660 Any Questions Sign Stock Photos - Free &amp; Royalty-Free Stock Photos from  Dreamstim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95854" y="470573"/>
            <a:ext cx="8528538" cy="5852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3996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1458</TotalTime>
  <Words>517</Words>
  <Application>Microsoft Office PowerPoint</Application>
  <PresentationFormat>Widescreen</PresentationFormat>
  <Paragraphs>62</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Comic Sans MS</vt:lpstr>
      <vt:lpstr>Twinkl Cursive Looped Thin</vt:lpstr>
      <vt:lpstr>Wingdings</vt:lpstr>
      <vt:lpstr>Office Theme</vt:lpstr>
      <vt:lpstr>Welcome to </vt:lpstr>
      <vt:lpstr>Your teaching team…</vt:lpstr>
      <vt:lpstr>The Year ahead…</vt:lpstr>
      <vt:lpstr>Trips</vt:lpstr>
      <vt:lpstr>Key information</vt:lpstr>
      <vt:lpstr>PowerPoint Presentation</vt:lpstr>
      <vt:lpstr>Communication</vt:lpstr>
      <vt:lpstr>SATS and camp</vt:lpstr>
      <vt:lpstr> </vt:lpstr>
    </vt:vector>
  </TitlesOfParts>
  <Company>Integra Schools 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dc:title>
  <dc:creator>John Israel</dc:creator>
  <cp:lastModifiedBy>Melanie Sweet</cp:lastModifiedBy>
  <cp:revision>20</cp:revision>
  <dcterms:created xsi:type="dcterms:W3CDTF">2023-07-21T10:57:59Z</dcterms:created>
  <dcterms:modified xsi:type="dcterms:W3CDTF">2026-09-06T11:15:39Z</dcterms:modified>
</cp:coreProperties>
</file>