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5FCA-EB50-4BD0-94E4-602B2288B2D4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C592-1920-407C-BCEE-67CC73B6A3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468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5FCA-EB50-4BD0-94E4-602B2288B2D4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C592-1920-407C-BCEE-67CC73B6A3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24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5FCA-EB50-4BD0-94E4-602B2288B2D4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C592-1920-407C-BCEE-67CC73B6A3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85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5FCA-EB50-4BD0-94E4-602B2288B2D4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C592-1920-407C-BCEE-67CC73B6A3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367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5FCA-EB50-4BD0-94E4-602B2288B2D4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C592-1920-407C-BCEE-67CC73B6A3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182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5FCA-EB50-4BD0-94E4-602B2288B2D4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C592-1920-407C-BCEE-67CC73B6A3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055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5FCA-EB50-4BD0-94E4-602B2288B2D4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C592-1920-407C-BCEE-67CC73B6A3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4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5FCA-EB50-4BD0-94E4-602B2288B2D4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C592-1920-407C-BCEE-67CC73B6A3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459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5FCA-EB50-4BD0-94E4-602B2288B2D4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C592-1920-407C-BCEE-67CC73B6A3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140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5FCA-EB50-4BD0-94E4-602B2288B2D4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C592-1920-407C-BCEE-67CC73B6A3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338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5FCA-EB50-4BD0-94E4-602B2288B2D4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C592-1920-407C-BCEE-67CC73B6A3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85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E5FCA-EB50-4BD0-94E4-602B2288B2D4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5C592-1920-407C-BCEE-67CC73B6A3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80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hyperlink" Target="https://www.bbc.co.uk/teach/school-radio/nursery-rhymes-songs" TargetMode="External"/><Relationship Id="rId21" Type="http://schemas.openxmlformats.org/officeDocument/2006/relationships/image" Target="../media/image17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hyperlink" Target="https://www.letterjoin.co.uk/log-in.html" TargetMode="Externa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hyperlink" Target="https://www.bbc.co.uk/programmes/p06vkmht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jpe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942" y="123596"/>
            <a:ext cx="4095484" cy="598599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YR LEARNING OVERVIEW T1</a:t>
            </a:r>
            <a:br>
              <a:rPr lang="en-GB" sz="2000" b="1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</a:br>
            <a:r>
              <a:rPr lang="en-GB" sz="1200" b="1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Termly value: Thankfulness</a:t>
            </a:r>
            <a:br>
              <a:rPr lang="en-GB" sz="1200" b="1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</a:br>
            <a:r>
              <a:rPr lang="en-GB" sz="1200" b="1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Learning Gem: Ruby Power</a:t>
            </a:r>
            <a:endParaRPr lang="en-GB" sz="1200" b="1" dirty="0">
              <a:solidFill>
                <a:schemeClr val="bg1"/>
              </a:solidFill>
              <a:latin typeface="SassoonPrimaryInfant" panose="000004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3714" y="3116376"/>
            <a:ext cx="3858209" cy="36115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u="sng" dirty="0" smtClean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</a:rPr>
              <a:t>Knowledge &amp; understanding of the world</a:t>
            </a:r>
          </a:p>
          <a:p>
            <a:pPr marL="0" indent="0">
              <a:buNone/>
            </a:pPr>
            <a:endParaRPr lang="en-GB" sz="1400" b="1" u="sng" dirty="0">
              <a:solidFill>
                <a:schemeClr val="accent6">
                  <a:lumMod val="75000"/>
                </a:schemeClr>
              </a:solidFill>
              <a:latin typeface="SassoonPrimaryInfant" panose="00000400000000000000" pitchFamily="2" charset="0"/>
            </a:endParaRPr>
          </a:p>
        </p:txBody>
      </p:sp>
      <p:sp>
        <p:nvSpPr>
          <p:cNvPr id="12" name="AutoShape 20" descr="Image result for eskimo inuit hom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200" dirty="0">
              <a:latin typeface="Twinkl Cursive Looped Thi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68390" y="5430553"/>
            <a:ext cx="23380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latin typeface="SassoonPrimaryInfant" panose="00000400000000000000" pitchFamily="2" charset="0"/>
              </a:rPr>
              <a:t> </a:t>
            </a:r>
            <a:endParaRPr lang="en-GB" sz="800" b="1" dirty="0">
              <a:latin typeface="SassoonPrimaryInfant" panose="00000400000000000000" pitchFamily="2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049838" y="832124"/>
            <a:ext cx="4059738" cy="508591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u="sng" dirty="0" smtClean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</a:rPr>
              <a:t>Communication, Language &amp; Literacy</a:t>
            </a:r>
          </a:p>
          <a:p>
            <a:r>
              <a:rPr lang="en-GB" sz="1200" b="1" dirty="0" smtClean="0">
                <a:latin typeface="SassoonPrimaryInfant" panose="00000400000000000000" pitchFamily="2" charset="0"/>
              </a:rPr>
              <a:t>Rhyme and beginning sounds</a:t>
            </a:r>
          </a:p>
          <a:p>
            <a:endParaRPr lang="en-GB" sz="1600" b="1" u="sng" dirty="0">
              <a:solidFill>
                <a:schemeClr val="accent6">
                  <a:lumMod val="75000"/>
                </a:schemeClr>
              </a:solidFill>
              <a:latin typeface="SassoonPrimaryInfant" panose="000004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36531" y="2085454"/>
            <a:ext cx="305943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u="sng" dirty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</a:rPr>
              <a:t>Maths</a:t>
            </a:r>
            <a:r>
              <a:rPr lang="en-GB" sz="1200" b="1" u="sng" dirty="0">
                <a:solidFill>
                  <a:schemeClr val="accent1">
                    <a:lumMod val="75000"/>
                  </a:schemeClr>
                </a:solidFill>
                <a:latin typeface="Twinkl Cursive Looped Thin" panose="02000000000000000000" pitchFamily="2" charset="0"/>
              </a:rPr>
              <a:t> </a:t>
            </a:r>
            <a:endParaRPr lang="en-GB" sz="1200" b="1" dirty="0">
              <a:latin typeface="SassoonPrimaryInfant" panose="000004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</a:rPr>
              <a:t>Match, sort and compare objects recognising what is the same and what is different.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</a:rPr>
              <a:t>Measure – What can I measure? 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</a:rPr>
              <a:t>Comparing size, mass and capacity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</a:rPr>
              <a:t>Pattern – copy, continue and create simple patterns.</a:t>
            </a:r>
            <a:endParaRPr lang="en-GB" sz="1100" dirty="0">
              <a:solidFill>
                <a:schemeClr val="accent6">
                  <a:lumMod val="75000"/>
                </a:schemeClr>
              </a:solidFill>
              <a:latin typeface="SassoonPrimaryInfant" panose="000004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</a:rPr>
              <a:t>Write numbers </a:t>
            </a:r>
            <a:r>
              <a:rPr lang="en-GB" sz="1100" dirty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</a:rPr>
              <a:t>to </a:t>
            </a:r>
            <a:r>
              <a:rPr lang="en-GB" sz="1100" dirty="0" smtClean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</a:rPr>
              <a:t>6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100" dirty="0" smtClean="0">
              <a:solidFill>
                <a:schemeClr val="accent6">
                  <a:lumMod val="75000"/>
                </a:schemeClr>
              </a:solidFill>
              <a:latin typeface="SassoonPrimaryInfant" panose="000004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25287" y="1005185"/>
            <a:ext cx="39409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latin typeface="Twinkl Cursive Looped Thin" panose="02000000000000000000" pitchFamily="2" charset="0"/>
              </a:rPr>
              <a:t> </a:t>
            </a:r>
            <a:endParaRPr lang="en-GB" sz="1400" b="1" dirty="0">
              <a:latin typeface="Twinkl Cursive Looped Thin" panose="02000000000000000000" pitchFamily="2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8219952" y="107041"/>
            <a:ext cx="3843721" cy="197659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smtClean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</a:rPr>
              <a:t>Expressive Arts and Design</a:t>
            </a:r>
          </a:p>
          <a:p>
            <a:endParaRPr lang="en-GB" sz="1200" dirty="0" smtClean="0">
              <a:solidFill>
                <a:srgbClr val="0070C0"/>
              </a:solidFill>
              <a:latin typeface="SassoonPrimaryInfan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100" dirty="0" smtClean="0">
              <a:solidFill>
                <a:schemeClr val="accent6">
                  <a:lumMod val="75000"/>
                </a:schemeClr>
              </a:solidFill>
              <a:latin typeface="SassoonPrimaryInfan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</a:rPr>
              <a:t>Create portraits of myself using different types of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  <a:ea typeface="Times New Roman" panose="02020603050405020304" pitchFamily="18" charset="0"/>
              </a:rPr>
              <a:t>Join in with songs to explore the </a:t>
            </a:r>
            <a:r>
              <a:rPr lang="en-GB" sz="1100" b="1" dirty="0" smtClean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  <a:ea typeface="Times New Roman" panose="02020603050405020304" pitchFamily="18" charset="0"/>
              </a:rPr>
              <a:t>beat</a:t>
            </a:r>
            <a:r>
              <a:rPr lang="en-GB" sz="1100" dirty="0" smtClean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  <a:ea typeface="Times New Roman" panose="02020603050405020304" pitchFamily="18" charset="0"/>
              </a:rPr>
              <a:t> and </a:t>
            </a:r>
            <a:r>
              <a:rPr lang="en-GB" sz="1100" b="1" dirty="0" smtClean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  <a:ea typeface="Times New Roman" panose="02020603050405020304" pitchFamily="18" charset="0"/>
              </a:rPr>
              <a:t>tempo: nursery rhymes, counting songs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  <a:ea typeface="Times New Roman" panose="02020603050405020304" pitchFamily="18" charset="0"/>
              </a:rPr>
              <a:t>Join in with musical instruments (tap sticks, tambourines, drums) to replicate beat and tempo: </a:t>
            </a:r>
            <a:r>
              <a:rPr lang="en-GB" sz="1100" b="1" dirty="0" smtClean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  <a:ea typeface="Times New Roman" panose="02020603050405020304" pitchFamily="18" charset="0"/>
              </a:rPr>
              <a:t>How do you do?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  <a:ea typeface="Times New Roman" panose="02020603050405020304" pitchFamily="18" charset="0"/>
              </a:rPr>
              <a:t>Using </a:t>
            </a:r>
            <a:r>
              <a:rPr lang="en-GB" sz="1100" dirty="0" err="1" smtClean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  <a:ea typeface="Times New Roman" panose="02020603050405020304" pitchFamily="18" charset="0"/>
              </a:rPr>
              <a:t>Purplemash</a:t>
            </a:r>
            <a:r>
              <a:rPr lang="en-GB" sz="1100" dirty="0" smtClean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  <a:ea typeface="Times New Roman" panose="02020603050405020304" pitchFamily="18" charset="0"/>
              </a:rPr>
              <a:t> 2simple2create and </a:t>
            </a:r>
            <a:r>
              <a:rPr lang="en-GB" sz="1100" dirty="0" err="1" smtClean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  <a:ea typeface="Times New Roman" panose="02020603050405020304" pitchFamily="18" charset="0"/>
              </a:rPr>
              <a:t>ActivInspire</a:t>
            </a:r>
            <a:r>
              <a:rPr lang="en-GB" sz="1100" dirty="0" smtClean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  <a:ea typeface="Times New Roman" panose="02020603050405020304" pitchFamily="18" charset="0"/>
              </a:rPr>
              <a:t>, create portraits using a paint programme: select different paint colour and effects.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100" b="1" dirty="0">
              <a:solidFill>
                <a:schemeClr val="accent6">
                  <a:lumMod val="75000"/>
                </a:schemeClr>
              </a:solidFill>
              <a:latin typeface="SassoonPrimaryInfant" panose="00000400000000000000" pitchFamily="2" charset="0"/>
              <a:ea typeface="Times New Roman" panose="02020603050405020304" pitchFamily="18" charset="0"/>
            </a:endParaRPr>
          </a:p>
          <a:p>
            <a:r>
              <a:rPr lang="en-GB" sz="1100" b="1" dirty="0" smtClean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  <a:ea typeface="Times New Roman" panose="02020603050405020304" pitchFamily="18" charset="0"/>
              </a:rPr>
              <a:t>Vocabulary:  </a:t>
            </a:r>
            <a:r>
              <a:rPr lang="en-GB" sz="1100" dirty="0" smtClean="0">
                <a:latin typeface="Letter-join Plus 8" panose="02000505000000020003" pitchFamily="50" charset="0"/>
                <a:ea typeface="Times New Roman" panose="02020603050405020304" pitchFamily="18" charset="0"/>
              </a:rPr>
              <a:t>beat, rhythm, tempo, nursery rhyme, rhyme,</a:t>
            </a:r>
          </a:p>
          <a:p>
            <a:r>
              <a:rPr lang="en-GB" sz="1100" dirty="0">
                <a:latin typeface="Letter-join Plus 8" panose="02000505000000020003" pitchFamily="50" charset="0"/>
                <a:ea typeface="Times New Roman" panose="02020603050405020304" pitchFamily="18" charset="0"/>
              </a:rPr>
              <a:t> </a:t>
            </a:r>
            <a:r>
              <a:rPr lang="en-GB" sz="1100" dirty="0" smtClean="0">
                <a:latin typeface="Letter-join Plus 8" panose="02000505000000020003" pitchFamily="50" charset="0"/>
                <a:ea typeface="Times New Roman" panose="02020603050405020304" pitchFamily="18" charset="0"/>
              </a:rPr>
              <a:t>              click, drag, paint effects.</a:t>
            </a:r>
            <a:r>
              <a:rPr lang="en-GB" sz="1500" dirty="0" smtClean="0">
                <a:latin typeface="Letter-join Plus 8" panose="02000505000000020003" pitchFamily="50" charset="0"/>
                <a:ea typeface="Times New Roman" panose="02020603050405020304" pitchFamily="18" charset="0"/>
              </a:rPr>
              <a:t>                          </a:t>
            </a:r>
            <a:endParaRPr lang="en-GB" sz="1300" dirty="0">
              <a:latin typeface="Letter-join Plus 8" panose="02000505000000020003" pitchFamily="50" charset="0"/>
              <a:ea typeface="Times New Roman" panose="02020603050405020304" pitchFamily="18" charset="0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8224076" y="4033401"/>
            <a:ext cx="3839597" cy="1876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u="sng" dirty="0" smtClean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</a:rPr>
              <a:t>RE &amp; Spirituality</a:t>
            </a:r>
            <a:endParaRPr lang="en-GB" sz="1600" b="1" u="sng" dirty="0">
              <a:solidFill>
                <a:schemeClr val="accent6">
                  <a:lumMod val="75000"/>
                </a:schemeClr>
              </a:solidFill>
              <a:latin typeface="SassoonPrimaryInfant" panose="000004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15900" y="409508"/>
            <a:ext cx="3686123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smtClean="0">
                <a:latin typeface="SassoonPrimaryInfant" panose="00000400000000000000" pitchFamily="2" charset="0"/>
              </a:rPr>
              <a:t>Being me in my world &amp; celebrating differences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</a:rPr>
              <a:t>School rules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</a:rPr>
              <a:t>How to be kind and gentle in class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</a:rPr>
              <a:t>My rights and responsibilities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</a:rPr>
              <a:t>My identity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accent6"/>
                </a:solidFill>
                <a:latin typeface="SassoonPrimaryInfant" panose="00000400000000000000" pitchFamily="2" charset="0"/>
              </a:rPr>
              <a:t>I can talk about something I am good at and how it feels.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accent6"/>
                </a:solidFill>
                <a:latin typeface="SassoonPrimaryInfant" panose="00000400000000000000" pitchFamily="2" charset="0"/>
              </a:rPr>
              <a:t>Similarities between people in my class.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accent6"/>
                </a:solidFill>
                <a:latin typeface="SassoonPrimaryInfant" panose="00000400000000000000" pitchFamily="2" charset="0"/>
              </a:rPr>
              <a:t>One way in which I feel special or unique.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accent6"/>
                </a:solidFill>
                <a:latin typeface="SassoonPrimaryInfant" panose="00000400000000000000" pitchFamily="2" charset="0"/>
              </a:rPr>
              <a:t>How people have different homes &amp; families.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accent6"/>
                </a:solidFill>
                <a:latin typeface="SassoonPrimaryInfant" panose="00000400000000000000" pitchFamily="2" charset="0"/>
              </a:rPr>
              <a:t>How to make friends</a:t>
            </a:r>
            <a:r>
              <a:rPr lang="en-GB" sz="1100" dirty="0">
                <a:solidFill>
                  <a:schemeClr val="accent2"/>
                </a:solidFill>
                <a:latin typeface="SassoonPrimaryInfant" panose="00000400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accent6"/>
                </a:solidFill>
                <a:latin typeface="SassoonPrimaryInfant" panose="00000400000000000000" pitchFamily="2" charset="0"/>
              </a:rPr>
              <a:t>How to stand up for myself by using words</a:t>
            </a:r>
            <a:r>
              <a:rPr lang="en-GB" sz="1100" dirty="0" smtClean="0">
                <a:solidFill>
                  <a:schemeClr val="accent6"/>
                </a:solidFill>
                <a:latin typeface="SassoonPrimaryInfant" panose="00000400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 smtClean="0">
              <a:solidFill>
                <a:schemeClr val="accent6">
                  <a:lumMod val="75000"/>
                </a:schemeClr>
              </a:solidFill>
              <a:latin typeface="SassoonPrimaryInfant" panose="00000400000000000000" pitchFamily="2" charset="0"/>
            </a:endParaRPr>
          </a:p>
          <a:p>
            <a:r>
              <a:rPr lang="en-GB" sz="1000" b="1" dirty="0" smtClean="0">
                <a:solidFill>
                  <a:schemeClr val="accent6"/>
                </a:solidFill>
                <a:latin typeface="Letter-join Plus 8" panose="02000505000000020003" pitchFamily="50" charset="0"/>
                <a:ea typeface="Times New Roman" panose="02020603050405020304" pitchFamily="18" charset="0"/>
              </a:rPr>
              <a:t>Vocabulary</a:t>
            </a:r>
            <a:r>
              <a:rPr lang="en-GB" sz="1200" b="1" dirty="0">
                <a:solidFill>
                  <a:schemeClr val="accent6">
                    <a:lumMod val="75000"/>
                  </a:schemeClr>
                </a:solidFill>
                <a:latin typeface="Letter-join Plus 8" panose="02000505000000020003" pitchFamily="50" charset="0"/>
                <a:ea typeface="Times New Roman" panose="02020603050405020304" pitchFamily="18" charset="0"/>
              </a:rPr>
              <a:t>:  </a:t>
            </a:r>
            <a:r>
              <a:rPr lang="en-GB" sz="1000" dirty="0" smtClean="0">
                <a:latin typeface="Letter-join Plus 8" panose="02000505000000020003" pitchFamily="50" charset="0"/>
                <a:ea typeface="Times New Roman" panose="02020603050405020304" pitchFamily="18" charset="0"/>
              </a:rPr>
              <a:t>ready, respectful, safe, kind, gentle, caring,</a:t>
            </a:r>
          </a:p>
          <a:p>
            <a:r>
              <a:rPr lang="en-GB" sz="1000" dirty="0">
                <a:latin typeface="Letter-join Plus 8" panose="02000505000000020003" pitchFamily="50" charset="0"/>
                <a:ea typeface="Times New Roman" panose="02020603050405020304" pitchFamily="18" charset="0"/>
              </a:rPr>
              <a:t>s</a:t>
            </a:r>
            <a:r>
              <a:rPr lang="en-GB" sz="1000" dirty="0" smtClean="0">
                <a:latin typeface="Letter-join Plus 8" panose="02000505000000020003" pitchFamily="50" charset="0"/>
                <a:ea typeface="Times New Roman" panose="02020603050405020304" pitchFamily="18" charset="0"/>
              </a:rPr>
              <a:t>haring, rules, responsibilities, behaviour, home, family, culture,</a:t>
            </a:r>
          </a:p>
          <a:p>
            <a:r>
              <a:rPr lang="en-GB" sz="1000" dirty="0">
                <a:latin typeface="Letter-join Plus 8" panose="02000505000000020003" pitchFamily="50" charset="0"/>
                <a:ea typeface="Times New Roman" panose="02020603050405020304" pitchFamily="18" charset="0"/>
              </a:rPr>
              <a:t>d</a:t>
            </a:r>
            <a:r>
              <a:rPr lang="en-GB" sz="1000" dirty="0" smtClean="0">
                <a:latin typeface="Letter-join Plus 8" panose="02000505000000020003" pitchFamily="50" charset="0"/>
                <a:ea typeface="Times New Roman" panose="02020603050405020304" pitchFamily="18" charset="0"/>
              </a:rPr>
              <a:t>ifferent, same,</a:t>
            </a:r>
            <a:endParaRPr lang="en-GB" sz="1000" dirty="0">
              <a:latin typeface="Letter-join Plus 8" panose="02000505000000020003" pitchFamily="50" charset="0"/>
              <a:ea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187121" y="2702840"/>
            <a:ext cx="16406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 smtClean="0">
                <a:latin typeface="SassoonPrimaryInfant" panose="00000400000000000000" pitchFamily="2" charset="0"/>
              </a:rPr>
              <a:t> </a:t>
            </a:r>
            <a:endParaRPr lang="en-GB" sz="800" b="1" dirty="0">
              <a:latin typeface="SassoonPrimaryInfant" panose="000004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52" y="216313"/>
            <a:ext cx="514174" cy="51417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2387523" y="2164796"/>
            <a:ext cx="3861576" cy="4308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1100" b="1" dirty="0" smtClean="0">
              <a:solidFill>
                <a:schemeClr val="accent6">
                  <a:lumMod val="75000"/>
                </a:schemeClr>
              </a:solidFill>
              <a:latin typeface="SassoonPrimaryInfant" panose="00000400000000000000" pitchFamily="2" charset="0"/>
            </a:endParaRPr>
          </a:p>
          <a:p>
            <a:r>
              <a:rPr lang="en-GB" sz="1100" dirty="0" smtClean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</a:rPr>
              <a:t> </a:t>
            </a:r>
            <a:endParaRPr lang="en-GB" sz="1100" dirty="0">
              <a:solidFill>
                <a:schemeClr val="accent6">
                  <a:lumMod val="75000"/>
                </a:schemeClr>
              </a:solidFill>
              <a:latin typeface="SassoonPrimaryInfant" panose="00000400000000000000" pitchFamily="2" charset="0"/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8219952" y="2174957"/>
            <a:ext cx="3824261" cy="175396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600" b="1" u="sng" dirty="0">
              <a:solidFill>
                <a:schemeClr val="accent1">
                  <a:lumMod val="75000"/>
                </a:schemeClr>
              </a:solidFill>
              <a:latin typeface="Twinkl Cursive Looped Thi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2880" y="3375082"/>
            <a:ext cx="3705901" cy="1954381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chemeClr val="accent6">
                    <a:lumMod val="50000"/>
                  </a:schemeClr>
                </a:solidFill>
                <a:latin typeface="SassoonPrimaryInfant" panose="00000400000000000000" pitchFamily="2" charset="0"/>
              </a:rPr>
              <a:t>I can talk about: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accent6">
                    <a:lumMod val="50000"/>
                  </a:schemeClr>
                </a:solidFill>
                <a:latin typeface="SassoonPrimaryInfant" panose="00000400000000000000" pitchFamily="2" charset="0"/>
              </a:rPr>
              <a:t> M</a:t>
            </a:r>
            <a:r>
              <a:rPr lang="en-GB" sz="1100" dirty="0" smtClean="0">
                <a:solidFill>
                  <a:schemeClr val="accent6">
                    <a:lumMod val="50000"/>
                  </a:schemeClr>
                </a:solidFill>
                <a:latin typeface="SassoonPrimaryInfant" panose="00000400000000000000" pitchFamily="2" charset="0"/>
              </a:rPr>
              <a:t>y family and who lives with me</a:t>
            </a:r>
          </a:p>
          <a:p>
            <a:r>
              <a:rPr lang="en-GB" sz="1100" dirty="0">
                <a:solidFill>
                  <a:srgbClr val="FFC000"/>
                </a:solidFill>
                <a:latin typeface="SassoonPrimaryInfant" panose="00000400000000000000" pitchFamily="2" charset="0"/>
              </a:rPr>
              <a:t> </a:t>
            </a:r>
            <a:r>
              <a:rPr lang="en-GB" sz="1100" dirty="0" smtClean="0">
                <a:solidFill>
                  <a:srgbClr val="FFC000"/>
                </a:solidFill>
                <a:latin typeface="SassoonPrimaryInfant" panose="00000400000000000000" pitchFamily="2" charset="0"/>
              </a:rPr>
              <a:t>    </a:t>
            </a:r>
            <a:r>
              <a:rPr lang="en-GB" sz="1100" dirty="0" smtClean="0">
                <a:solidFill>
                  <a:schemeClr val="tx1"/>
                </a:solidFill>
                <a:latin typeface="SassoonPrimaryInfant" panose="00000400000000000000" pitchFamily="2" charset="0"/>
              </a:rPr>
              <a:t>(who lives with me in my house?  Who are the </a:t>
            </a:r>
          </a:p>
          <a:p>
            <a:r>
              <a:rPr lang="en-GB" sz="1100" dirty="0">
                <a:solidFill>
                  <a:schemeClr val="tx1"/>
                </a:solidFill>
                <a:latin typeface="SassoonPrimaryInfant" panose="00000400000000000000" pitchFamily="2" charset="0"/>
              </a:rPr>
              <a:t> </a:t>
            </a:r>
            <a:r>
              <a:rPr lang="en-GB" sz="1100" dirty="0" smtClean="0">
                <a:solidFill>
                  <a:schemeClr val="tx1"/>
                </a:solidFill>
                <a:latin typeface="SassoonPrimaryInfant" panose="00000400000000000000" pitchFamily="2" charset="0"/>
              </a:rPr>
              <a:t>    special people in my life?  What do they do? Who are </a:t>
            </a:r>
          </a:p>
          <a:p>
            <a:r>
              <a:rPr lang="en-GB" sz="1100" dirty="0">
                <a:solidFill>
                  <a:schemeClr val="tx1"/>
                </a:solidFill>
                <a:latin typeface="SassoonPrimaryInfant" panose="00000400000000000000" pitchFamily="2" charset="0"/>
              </a:rPr>
              <a:t> </a:t>
            </a:r>
            <a:r>
              <a:rPr lang="en-GB" sz="1100" dirty="0" smtClean="0">
                <a:solidFill>
                  <a:schemeClr val="tx1"/>
                </a:solidFill>
                <a:latin typeface="SassoonPrimaryInfant" panose="00000400000000000000" pitchFamily="2" charset="0"/>
              </a:rPr>
              <a:t>    my grandparents)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accent6">
                    <a:lumMod val="50000"/>
                  </a:schemeClr>
                </a:solidFill>
                <a:latin typeface="SassoonPrimaryInfant" panose="00000400000000000000" pitchFamily="2" charset="0"/>
              </a:rPr>
              <a:t> </a:t>
            </a:r>
            <a:r>
              <a:rPr lang="en-GB" sz="1100" dirty="0" smtClean="0">
                <a:solidFill>
                  <a:schemeClr val="accent6">
                    <a:lumMod val="50000"/>
                  </a:schemeClr>
                </a:solidFill>
                <a:latin typeface="SassoonPrimaryInfant" panose="00000400000000000000" pitchFamily="2" charset="0"/>
              </a:rPr>
              <a:t>My likes and dislikes</a:t>
            </a:r>
          </a:p>
          <a:p>
            <a:r>
              <a:rPr lang="en-GB" sz="1100" dirty="0" smtClean="0">
                <a:solidFill>
                  <a:schemeClr val="tx1"/>
                </a:solidFill>
                <a:latin typeface="SassoonPrimaryInfant" panose="00000400000000000000" pitchFamily="2" charset="0"/>
              </a:rPr>
              <a:t>     (food, sounds, games, music </a:t>
            </a:r>
            <a:r>
              <a:rPr lang="en-GB" sz="1100" dirty="0" err="1" smtClean="0">
                <a:solidFill>
                  <a:schemeClr val="tx1"/>
                </a:solidFill>
                <a:latin typeface="SassoonPrimaryInfant" panose="00000400000000000000" pitchFamily="2" charset="0"/>
              </a:rPr>
              <a:t>etc</a:t>
            </a:r>
            <a:r>
              <a:rPr lang="en-GB" sz="1100" dirty="0" smtClean="0">
                <a:solidFill>
                  <a:schemeClr val="tx1"/>
                </a:solidFill>
                <a:latin typeface="SassoonPrimaryInfant" panose="00000400000000000000" pitchFamily="2" charset="0"/>
              </a:rPr>
              <a:t>)</a:t>
            </a:r>
            <a:endParaRPr lang="en-GB" sz="1100" dirty="0" smtClean="0">
              <a:solidFill>
                <a:srgbClr val="FFC000"/>
              </a:solidFill>
              <a:latin typeface="SassoonPrimaryInfant" panose="00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accent6">
                    <a:lumMod val="50000"/>
                  </a:schemeClr>
                </a:solidFill>
                <a:latin typeface="SassoonPrimaryInfant" panose="00000400000000000000" pitchFamily="2" charset="0"/>
              </a:rPr>
              <a:t>t</a:t>
            </a:r>
            <a:r>
              <a:rPr lang="en-GB" sz="1100" dirty="0" smtClean="0">
                <a:solidFill>
                  <a:schemeClr val="accent6">
                    <a:lumMod val="50000"/>
                  </a:schemeClr>
                </a:solidFill>
                <a:latin typeface="SassoonPrimaryInfant" panose="00000400000000000000" pitchFamily="2" charset="0"/>
              </a:rPr>
              <a:t>alk about what makes me who I am</a:t>
            </a:r>
          </a:p>
          <a:p>
            <a:r>
              <a:rPr lang="en-GB" sz="1100" dirty="0" smtClean="0">
                <a:solidFill>
                  <a:schemeClr val="tx1"/>
                </a:solidFill>
                <a:latin typeface="SassoonPrimaryInfant" panose="00000400000000000000" pitchFamily="2" charset="0"/>
              </a:rPr>
              <a:t>    (What I look like and who in my family looks like me.  I </a:t>
            </a:r>
          </a:p>
          <a:p>
            <a:r>
              <a:rPr lang="en-GB" sz="1100" dirty="0">
                <a:solidFill>
                  <a:schemeClr val="tx1"/>
                </a:solidFill>
                <a:latin typeface="SassoonPrimaryInfant" panose="00000400000000000000" pitchFamily="2" charset="0"/>
              </a:rPr>
              <a:t> </a:t>
            </a:r>
            <a:r>
              <a:rPr lang="en-GB" sz="1100" dirty="0" smtClean="0">
                <a:solidFill>
                  <a:schemeClr val="tx1"/>
                </a:solidFill>
                <a:latin typeface="SassoonPrimaryInfant" panose="00000400000000000000" pitchFamily="2" charset="0"/>
              </a:rPr>
              <a:t>   can talk about the things I am good at)</a:t>
            </a:r>
            <a:endParaRPr lang="en-GB" sz="1100" dirty="0">
              <a:solidFill>
                <a:schemeClr val="tx1"/>
              </a:solidFill>
              <a:latin typeface="SassoonPrimaryInfant" panose="00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tx1"/>
                </a:solidFill>
                <a:latin typeface="SassoonPrimaryInfant" panose="00000400000000000000" pitchFamily="2" charset="0"/>
              </a:rPr>
              <a:t>Who is in my school community and what do they do?</a:t>
            </a:r>
          </a:p>
        </p:txBody>
      </p:sp>
      <p:sp>
        <p:nvSpPr>
          <p:cNvPr id="9" name="Rectangle 8"/>
          <p:cNvSpPr/>
          <p:nvPr/>
        </p:nvSpPr>
        <p:spPr>
          <a:xfrm>
            <a:off x="4081290" y="1126080"/>
            <a:ext cx="393673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GB" sz="1100" dirty="0">
              <a:solidFill>
                <a:schemeClr val="accent6">
                  <a:lumMod val="75000"/>
                </a:schemeClr>
              </a:solidFill>
              <a:latin typeface="SassoonPrimaryInfant" panose="00000400000000000000" pitchFamily="2" charset="0"/>
              <a:ea typeface="Times New Roman" panose="02020603050405020304" pitchFamily="18" charset="0"/>
            </a:endParaRP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</a:rPr>
              <a:t>Identify different sounds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</a:rPr>
              <a:t>Play I spy and identify initial sounds in words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</a:rPr>
              <a:t>Join in with nursery rhymes, songs and chants.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</a:rPr>
              <a:t>L</a:t>
            </a:r>
            <a:r>
              <a:rPr lang="en-GB" sz="1100" dirty="0" smtClean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</a:rPr>
              <a:t>earn stories off by heart: Hairy </a:t>
            </a:r>
            <a:r>
              <a:rPr lang="en-GB" sz="1100" dirty="0" err="1" smtClean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</a:rPr>
              <a:t>Maclary</a:t>
            </a:r>
            <a:r>
              <a:rPr lang="en-GB" sz="1100" dirty="0" smtClean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</a:rPr>
              <a:t>, Julia Donaldson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</a:rPr>
              <a:t>Handle books carefully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</a:rPr>
              <a:t>Recognise my </a:t>
            </a:r>
            <a:r>
              <a:rPr lang="en-GB" sz="1100" dirty="0" smtClean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</a:rPr>
              <a:t>name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  <a:ea typeface="Times New Roman" panose="02020603050405020304" pitchFamily="18" charset="0"/>
              </a:rPr>
              <a:t>Recall </a:t>
            </a:r>
            <a:r>
              <a:rPr lang="en-GB" sz="1100" dirty="0" err="1" smtClean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  <a:ea typeface="Times New Roman" panose="02020603050405020304" pitchFamily="18" charset="0"/>
              </a:rPr>
              <a:t>s,a,t,p,i,n,m,d,g,o,c,k,e,u,r,b</a:t>
            </a:r>
            <a:r>
              <a:rPr lang="en-GB" sz="1100" dirty="0" smtClean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  <a:ea typeface="Times New Roman" panose="02020603050405020304" pitchFamily="18" charset="0"/>
              </a:rPr>
              <a:t>, sounds   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  <a:ea typeface="Times New Roman" panose="02020603050405020304" pitchFamily="18" charset="0"/>
              </a:rPr>
              <a:t>Read </a:t>
            </a:r>
            <a:r>
              <a:rPr lang="en-GB" sz="1100" dirty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  <a:ea typeface="Times New Roman" panose="02020603050405020304" pitchFamily="18" charset="0"/>
              </a:rPr>
              <a:t>word </a:t>
            </a:r>
            <a:r>
              <a:rPr lang="en-GB" sz="1100" dirty="0" smtClean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  <a:ea typeface="Times New Roman" panose="02020603050405020304" pitchFamily="18" charset="0"/>
              </a:rPr>
              <a:t>list 1 - 5 by blending sounds together </a:t>
            </a:r>
            <a:r>
              <a:rPr lang="en-GB" sz="1100" dirty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  <a:ea typeface="Times New Roman" panose="02020603050405020304" pitchFamily="18" charset="0"/>
              </a:rPr>
              <a:t>(overleaf</a:t>
            </a:r>
            <a:r>
              <a:rPr lang="en-GB" sz="1100" dirty="0" smtClean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  <a:ea typeface="Times New Roman" panose="02020603050405020304" pitchFamily="18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  <a:ea typeface="Times New Roman" panose="02020603050405020304" pitchFamily="18" charset="0"/>
              </a:rPr>
              <a:t>Read tricky words: I no go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  <a:ea typeface="Times New Roman" panose="02020603050405020304" pitchFamily="18" charset="0"/>
              </a:rPr>
              <a:t>Talk about pictures I have drawn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</a:rPr>
              <a:t>Try to write my name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</a:rPr>
              <a:t>Learn </a:t>
            </a:r>
            <a:r>
              <a:rPr lang="en-GB" sz="1100" dirty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</a:rPr>
              <a:t>how to write letters </a:t>
            </a:r>
            <a:r>
              <a:rPr lang="en-GB" sz="1100" dirty="0" smtClean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</a:rPr>
              <a:t>for the sounds learnt </a:t>
            </a:r>
            <a:r>
              <a:rPr lang="en-GB" sz="1100" dirty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</a:rPr>
              <a:t>using </a:t>
            </a:r>
            <a:r>
              <a:rPr lang="en-GB" sz="1100" dirty="0" smtClean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</a:rPr>
              <a:t>pre-cursive </a:t>
            </a:r>
            <a:r>
              <a:rPr lang="en-GB" sz="1100" dirty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</a:rPr>
              <a:t>script (see </a:t>
            </a:r>
            <a:r>
              <a:rPr lang="en-GB" sz="1100" dirty="0" err="1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</a:rPr>
              <a:t>Letterjoin</a:t>
            </a:r>
            <a:r>
              <a:rPr lang="en-GB" sz="1100" dirty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</a:rPr>
              <a:t> below)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</a:rPr>
              <a:t>Learn about how to show active listening skills: stop what you are doing, looking at the person talking, respond </a:t>
            </a:r>
            <a:r>
              <a:rPr lang="en-GB" sz="1100" dirty="0" smtClean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</a:rPr>
              <a:t>appropriately.</a:t>
            </a:r>
          </a:p>
          <a:p>
            <a:pPr indent="177800"/>
            <a:r>
              <a:rPr lang="en-GB" sz="900" b="1" dirty="0" smtClean="0">
                <a:latin typeface="SassoonPrimaryInfant" panose="00000400000000000000" pitchFamily="2" charset="0"/>
              </a:rPr>
              <a:t>Nursery </a:t>
            </a:r>
            <a:r>
              <a:rPr lang="en-GB" sz="900" b="1" dirty="0">
                <a:latin typeface="SassoonPrimaryInfant" panose="00000400000000000000" pitchFamily="2" charset="0"/>
              </a:rPr>
              <a:t>rhymes:</a:t>
            </a:r>
          </a:p>
          <a:p>
            <a:pPr indent="177800"/>
            <a:r>
              <a:rPr lang="en-GB" sz="900" dirty="0">
                <a:latin typeface="SassoonPrimaryInfant" panose="00000400000000000000" pitchFamily="2" charset="0"/>
                <a:hlinkClick r:id="rId3"/>
              </a:rPr>
              <a:t>https://</a:t>
            </a:r>
            <a:r>
              <a:rPr lang="en-GB" sz="900" dirty="0" smtClean="0">
                <a:latin typeface="SassoonPrimaryInfant" panose="00000400000000000000" pitchFamily="2" charset="0"/>
                <a:hlinkClick r:id="rId3"/>
              </a:rPr>
              <a:t>www.bbc.co.uk/teach/school-radio/nursery-rhymes-songs</a:t>
            </a:r>
            <a:endParaRPr lang="en-GB" sz="900" dirty="0" smtClean="0">
              <a:latin typeface="SassoonPrimaryInfant" panose="00000400000000000000" pitchFamily="2" charset="0"/>
            </a:endParaRPr>
          </a:p>
          <a:p>
            <a:pPr indent="177800"/>
            <a:r>
              <a:rPr lang="en-GB" sz="900" b="1" dirty="0" smtClean="0">
                <a:latin typeface="SassoonPrimaryInfant" panose="00000400000000000000" pitchFamily="2" charset="0"/>
              </a:rPr>
              <a:t>Julia </a:t>
            </a:r>
            <a:r>
              <a:rPr lang="en-GB" sz="900" b="1" dirty="0">
                <a:latin typeface="SassoonPrimaryInfant" panose="00000400000000000000" pitchFamily="2" charset="0"/>
              </a:rPr>
              <a:t>Donaldson online stories:</a:t>
            </a:r>
          </a:p>
          <a:p>
            <a:pPr indent="177800"/>
            <a:r>
              <a:rPr lang="en-GB" sz="900" dirty="0">
                <a:latin typeface="SassoonPrimaryInfant" panose="00000400000000000000" pitchFamily="2" charset="0"/>
                <a:hlinkClick r:id="rId4"/>
              </a:rPr>
              <a:t>https://www.bbc.co.uk/programmes/p06vkmht</a:t>
            </a:r>
            <a:endParaRPr lang="en-GB" sz="900" dirty="0">
              <a:latin typeface="SassoonPrimaryInfant" panose="00000400000000000000" pitchFamily="2" charset="0"/>
            </a:endParaRPr>
          </a:p>
          <a:p>
            <a:pPr indent="177800"/>
            <a:r>
              <a:rPr lang="en-GB" sz="900" b="1" dirty="0">
                <a:latin typeface="SassoonPrimaryInfant" panose="00000400000000000000" pitchFamily="2" charset="0"/>
              </a:rPr>
              <a:t>Handwriting support (</a:t>
            </a:r>
            <a:r>
              <a:rPr lang="en-GB" sz="900" b="1" dirty="0" err="1">
                <a:latin typeface="SassoonPrimaryInfant" panose="00000400000000000000" pitchFamily="2" charset="0"/>
              </a:rPr>
              <a:t>Letterjoin</a:t>
            </a:r>
            <a:r>
              <a:rPr lang="en-GB" sz="900" b="1" dirty="0">
                <a:latin typeface="SassoonPrimaryInfant" panose="00000400000000000000" pitchFamily="2" charset="0"/>
              </a:rPr>
              <a:t>)</a:t>
            </a:r>
          </a:p>
          <a:p>
            <a:pPr indent="177800"/>
            <a:r>
              <a:rPr lang="en-GB" sz="900" dirty="0">
                <a:latin typeface="SassoonPrimaryInfant" panose="00000400000000000000" pitchFamily="2" charset="0"/>
                <a:hlinkClick r:id="rId5"/>
              </a:rPr>
              <a:t>https://www.letterjoin.co.uk/log-in.html</a:t>
            </a:r>
            <a:r>
              <a:rPr lang="en-GB" sz="900" dirty="0">
                <a:latin typeface="SassoonPrimaryInfant" panose="00000400000000000000" pitchFamily="2" charset="0"/>
              </a:rPr>
              <a:t> username: lj3333 password: home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solidFill>
                <a:schemeClr val="accent6">
                  <a:lumMod val="75000"/>
                </a:schemeClr>
              </a:solidFill>
              <a:latin typeface="SassoonPrimaryInfant" panose="00000400000000000000" pitchFamily="2" charset="0"/>
            </a:endParaRP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100" dirty="0">
              <a:solidFill>
                <a:schemeClr val="accent6">
                  <a:lumMod val="75000"/>
                </a:schemeClr>
              </a:solidFill>
              <a:latin typeface="SassoonPrimaryInfant" panose="00000400000000000000" pitchFamily="2" charset="0"/>
            </a:endParaRPr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103895" y="107040"/>
            <a:ext cx="3833612" cy="29466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u="sng" dirty="0" smtClean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</a:rPr>
              <a:t>Personal, Social and Emotional</a:t>
            </a:r>
            <a:endParaRPr lang="en-GB" sz="1600" b="1" u="sng" dirty="0">
              <a:solidFill>
                <a:schemeClr val="accent6">
                  <a:lumMod val="75000"/>
                </a:schemeClr>
              </a:solidFill>
              <a:latin typeface="SassoonPrimaryInfant" panose="000004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36531" y="4316651"/>
            <a:ext cx="3711376" cy="9387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chemeClr val="tx1"/>
                </a:solidFill>
                <a:latin typeface="SassoonPrimaryInfant" panose="00000400000000000000" pitchFamily="2" charset="0"/>
              </a:rPr>
              <a:t>What are our Christian Values and why are they important?</a:t>
            </a:r>
          </a:p>
          <a:p>
            <a:r>
              <a:rPr lang="en-GB" sz="1100" b="1" dirty="0" smtClean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</a:rPr>
              <a:t>I can talk about:</a:t>
            </a:r>
            <a:endParaRPr lang="en-GB" sz="1100" b="1" dirty="0">
              <a:solidFill>
                <a:schemeClr val="accent6">
                  <a:lumMod val="75000"/>
                </a:schemeClr>
              </a:solidFill>
              <a:latin typeface="SassoonPrimaryInfant" panose="00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</a:rPr>
              <a:t>What our Values are and what I understand about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</a:rPr>
              <a:t>When I have used our Values.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</a:rPr>
              <a:t>Why our Values are important.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21070" y="4101176"/>
            <a:ext cx="739533" cy="2868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9587" y="826178"/>
            <a:ext cx="662436" cy="5198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5842" y="6021390"/>
            <a:ext cx="535867" cy="6799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5900" y="6128065"/>
            <a:ext cx="539880" cy="5479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2516" y="227154"/>
            <a:ext cx="472771" cy="4789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71707" y="5365879"/>
            <a:ext cx="500693" cy="4828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85794" y="5262288"/>
            <a:ext cx="476526" cy="6069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66408" y="2300788"/>
            <a:ext cx="739533" cy="53720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246559" y="163934"/>
            <a:ext cx="780159" cy="3365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342979" y="1618213"/>
            <a:ext cx="663718" cy="39907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67651" y="6044291"/>
            <a:ext cx="573824" cy="66076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52516" y="6021390"/>
            <a:ext cx="512943" cy="70657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39675" y="5282132"/>
            <a:ext cx="39156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>
                <a:solidFill>
                  <a:schemeClr val="accent6"/>
                </a:solidFill>
                <a:latin typeface="SassoonPrimaryInfant" panose="00000400000000000000" pitchFamily="2" charset="0"/>
                <a:ea typeface="Times New Roman" panose="02020603050405020304" pitchFamily="18" charset="0"/>
              </a:rPr>
              <a:t>Vocabulary</a:t>
            </a:r>
            <a:r>
              <a:rPr lang="en-GB" sz="1000" b="1" dirty="0" smtClean="0">
                <a:latin typeface="SassoonPrimaryInfant" panose="00000400000000000000" pitchFamily="2" charset="0"/>
                <a:ea typeface="Times New Roman" panose="02020603050405020304" pitchFamily="18" charset="0"/>
              </a:rPr>
              <a:t>: </a:t>
            </a:r>
            <a:r>
              <a:rPr lang="en-GB" sz="1000" dirty="0" smtClean="0">
                <a:latin typeface="Letter-join Plus 8" panose="02000505000000020003" pitchFamily="50" charset="0"/>
                <a:ea typeface="Times New Roman" panose="02020603050405020304" pitchFamily="18" charset="0"/>
              </a:rPr>
              <a:t>family, community</a:t>
            </a:r>
            <a:r>
              <a:rPr lang="en-GB" sz="1000" b="1" dirty="0" smtClean="0">
                <a:latin typeface="Letter-join Plus 8" panose="02000505000000020003" pitchFamily="50" charset="0"/>
                <a:ea typeface="Times New Roman" panose="02020603050405020304" pitchFamily="18" charset="0"/>
              </a:rPr>
              <a:t>, </a:t>
            </a:r>
            <a:r>
              <a:rPr lang="en-GB" sz="1000" dirty="0" smtClean="0">
                <a:latin typeface="Letter-join Plus 8" panose="02000505000000020003" pitchFamily="50" charset="0"/>
              </a:rPr>
              <a:t>Mother/Mum </a:t>
            </a:r>
            <a:r>
              <a:rPr lang="en-GB" sz="1000" dirty="0">
                <a:latin typeface="Letter-join Plus 8" panose="02000505000000020003" pitchFamily="50" charset="0"/>
              </a:rPr>
              <a:t>Father/Dad </a:t>
            </a:r>
            <a:endParaRPr lang="en-GB" sz="1000" dirty="0" smtClean="0">
              <a:latin typeface="Letter-join Plus 8" panose="02000505000000020003" pitchFamily="50" charset="0"/>
            </a:endParaRPr>
          </a:p>
          <a:p>
            <a:r>
              <a:rPr lang="en-GB" sz="1000" dirty="0" smtClean="0">
                <a:latin typeface="Letter-join Plus 8" panose="02000505000000020003" pitchFamily="50" charset="0"/>
              </a:rPr>
              <a:t>Parent </a:t>
            </a:r>
            <a:r>
              <a:rPr lang="en-GB" sz="1000" dirty="0">
                <a:latin typeface="Letter-join Plus 8" panose="02000505000000020003" pitchFamily="50" charset="0"/>
              </a:rPr>
              <a:t>Sister Brother </a:t>
            </a:r>
            <a:r>
              <a:rPr lang="en-GB" sz="1000" dirty="0" smtClean="0">
                <a:latin typeface="Letter-join Plus 8" panose="02000505000000020003" pitchFamily="50" charset="0"/>
              </a:rPr>
              <a:t>Grandmother/Nana, Grandfather/Papa Auntie, Stepmother/father/sister/brother </a:t>
            </a:r>
            <a:r>
              <a:rPr lang="en-GB" sz="1000" dirty="0">
                <a:latin typeface="Letter-join Plus 8" panose="02000505000000020003" pitchFamily="50" charset="0"/>
              </a:rPr>
              <a:t>Uncle </a:t>
            </a:r>
            <a:r>
              <a:rPr lang="en-GB" sz="1000" dirty="0" smtClean="0">
                <a:latin typeface="Letter-join Plus 8" panose="02000505000000020003" pitchFamily="50" charset="0"/>
              </a:rPr>
              <a:t>Cousin, Head Teacher, Cook,</a:t>
            </a:r>
          </a:p>
          <a:p>
            <a:r>
              <a:rPr lang="en-GB" sz="1000" dirty="0" smtClean="0">
                <a:latin typeface="Letter-join Plus 8" panose="02000505000000020003" pitchFamily="50" charset="0"/>
              </a:rPr>
              <a:t>Teaching Assistant, Teacher, Lunch Break Supervisor, Lollipop lady,</a:t>
            </a:r>
          </a:p>
          <a:p>
            <a:r>
              <a:rPr lang="en-GB" sz="1000" dirty="0" smtClean="0">
                <a:latin typeface="Letter-join Plus 8" panose="02000505000000020003" pitchFamily="50" charset="0"/>
              </a:rPr>
              <a:t>Caretaker</a:t>
            </a:r>
            <a:endParaRPr lang="en-GB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72944" y="5243070"/>
            <a:ext cx="458330" cy="60565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62331" y="5367415"/>
            <a:ext cx="659734" cy="50591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4229803" y="4890007"/>
            <a:ext cx="37882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>
                <a:solidFill>
                  <a:schemeClr val="accent6"/>
                </a:solidFill>
                <a:latin typeface="SassoonPrimaryInfant" panose="00000400000000000000" pitchFamily="2" charset="0"/>
                <a:ea typeface="Times New Roman" panose="02020603050405020304" pitchFamily="18" charset="0"/>
              </a:rPr>
              <a:t>Vocabulary</a:t>
            </a:r>
            <a:r>
              <a:rPr lang="en-GB" sz="1200" b="1" dirty="0" smtClean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  <a:ea typeface="Times New Roman" panose="02020603050405020304" pitchFamily="18" charset="0"/>
              </a:rPr>
              <a:t>: </a:t>
            </a:r>
            <a:r>
              <a:rPr lang="en-GB" sz="1000" dirty="0" smtClean="0">
                <a:latin typeface="Letter-join Plus 8" panose="02000505000000020003" pitchFamily="50" charset="0"/>
                <a:ea typeface="Times New Roman" panose="02020603050405020304" pitchFamily="18" charset="0"/>
              </a:rPr>
              <a:t>rhyme, sounds, phoneme, blend, letters, story, fiction   </a:t>
            </a:r>
            <a:endParaRPr lang="en-GB" sz="1000" dirty="0">
              <a:latin typeface="Letter-join Plus 8" panose="02000505000000020003" pitchFamily="50" charset="0"/>
              <a:ea typeface="Times New Roman" panose="02020603050405020304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50442" y="5345339"/>
            <a:ext cx="577854" cy="52392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439641" y="5266333"/>
            <a:ext cx="617151" cy="610479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8164116" y="3446903"/>
            <a:ext cx="3955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>
                <a:solidFill>
                  <a:schemeClr val="accent6"/>
                </a:solidFill>
                <a:latin typeface="SassoonPrimaryInfant" panose="00000400000000000000" pitchFamily="2" charset="0"/>
                <a:ea typeface="Times New Roman" panose="02020603050405020304" pitchFamily="18" charset="0"/>
              </a:rPr>
              <a:t>Vocabulary</a:t>
            </a:r>
            <a:r>
              <a:rPr lang="en-GB" sz="1200" b="1" dirty="0" smtClean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  <a:ea typeface="Times New Roman" panose="02020603050405020304" pitchFamily="18" charset="0"/>
              </a:rPr>
              <a:t>:</a:t>
            </a:r>
            <a:r>
              <a:rPr lang="en-GB" sz="1000" b="1" dirty="0" smtClean="0">
                <a:latin typeface="Letter-join Plus 8" panose="02000505000000020003" pitchFamily="50" charset="0"/>
                <a:ea typeface="Times New Roman" panose="02020603050405020304" pitchFamily="18" charset="0"/>
              </a:rPr>
              <a:t> same, different, set, sort, bigger, smaller, larger, longer, shorter, taller, heavier, lighter, less, more, pattern </a:t>
            </a:r>
            <a:endParaRPr lang="en-GB" sz="1000" b="1" dirty="0">
              <a:latin typeface="Letter-join Plus 8" panose="02000505000000020003" pitchFamily="50" charset="0"/>
              <a:ea typeface="Times New Roman" panose="02020603050405020304" pitchFamily="18" charset="0"/>
            </a:endParaRPr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4049839" y="6001876"/>
            <a:ext cx="8004104" cy="77276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600" b="1" u="sng" dirty="0">
              <a:solidFill>
                <a:schemeClr val="accent1">
                  <a:lumMod val="75000"/>
                </a:schemeClr>
              </a:solidFill>
              <a:latin typeface="Twinkl Cursive Looped Thin" panose="02000000000000000000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073268" y="6005343"/>
            <a:ext cx="2206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</a:rPr>
              <a:t>Physical Development</a:t>
            </a:r>
            <a:endParaRPr lang="en-GB" b="1" u="sng" dirty="0">
              <a:solidFill>
                <a:schemeClr val="accent6">
                  <a:lumMod val="75000"/>
                </a:schemeClr>
              </a:solidFill>
              <a:latin typeface="SassoonPrimaryInfant" panose="000004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152364" y="6308186"/>
            <a:ext cx="7753577" cy="4308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</a:rPr>
              <a:t>Gross motor skil</a:t>
            </a:r>
            <a:r>
              <a:rPr lang="en-GB" sz="1100" dirty="0" smtClean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</a:rPr>
              <a:t>l opportunities: Introductory unit: Moving around an indoor space safely. Awareness of our bodies in a space.</a:t>
            </a:r>
          </a:p>
          <a:p>
            <a:r>
              <a:rPr lang="en-GB" sz="1100" b="1" dirty="0" smtClean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</a:rPr>
              <a:t>Fine motor skill </a:t>
            </a:r>
            <a:r>
              <a:rPr lang="en-GB" sz="1100" dirty="0" smtClean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</a:rPr>
              <a:t>opportunities:  using scissors, brushes, pens, pencils, beads, pegs, tongs, dough and </a:t>
            </a:r>
            <a:r>
              <a:rPr lang="en-GB" sz="1100" smtClean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</a:rPr>
              <a:t>threading activities.</a:t>
            </a:r>
            <a:endParaRPr lang="en-GB" sz="1100" dirty="0" smtClean="0">
              <a:solidFill>
                <a:schemeClr val="accent6">
                  <a:lumMod val="75000"/>
                </a:schemeClr>
              </a:solidFill>
              <a:latin typeface="SassoonPrimaryInfant" panose="00000400000000000000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271919" y="5209021"/>
            <a:ext cx="36759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>
                <a:solidFill>
                  <a:schemeClr val="accent6"/>
                </a:solidFill>
                <a:latin typeface="SassoonPrimaryInfant" panose="00000400000000000000" pitchFamily="2" charset="0"/>
                <a:ea typeface="Times New Roman" panose="02020603050405020304" pitchFamily="18" charset="0"/>
              </a:rPr>
              <a:t>Vocabulary</a:t>
            </a:r>
            <a:r>
              <a:rPr lang="en-GB" sz="1200" b="1" dirty="0" smtClean="0">
                <a:solidFill>
                  <a:schemeClr val="accent6">
                    <a:lumMod val="75000"/>
                  </a:schemeClr>
                </a:solidFill>
                <a:latin typeface="SassoonPrimaryInfant" panose="00000400000000000000" pitchFamily="2" charset="0"/>
                <a:ea typeface="Times New Roman" panose="02020603050405020304" pitchFamily="18" charset="0"/>
              </a:rPr>
              <a:t>: </a:t>
            </a:r>
            <a:r>
              <a:rPr lang="en-GB" sz="1000" b="1" dirty="0" smtClean="0">
                <a:latin typeface="Letter-join Plus 8" panose="02000505000000020003" pitchFamily="50" charset="0"/>
                <a:ea typeface="Times New Roman" panose="02020603050405020304" pitchFamily="18" charset="0"/>
              </a:rPr>
              <a:t>thankfulness, grateful, compassion, kindness, honesty, truth, forgiveness, apologise, friendship, courage, brave, bravery.</a:t>
            </a:r>
            <a:r>
              <a:rPr lang="en-GB" sz="1000" dirty="0" smtClean="0">
                <a:latin typeface="Letter-join Plus 8" panose="02000505000000020003" pitchFamily="50" charset="0"/>
                <a:ea typeface="Times New Roman" panose="02020603050405020304" pitchFamily="18" charset="0"/>
              </a:rPr>
              <a:t> </a:t>
            </a:r>
            <a:endParaRPr lang="en-GB" sz="1000" dirty="0">
              <a:latin typeface="Letter-join Plus 8" panose="02000505000000020003" pitchFamily="50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026233" y="150585"/>
            <a:ext cx="600550" cy="6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5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220727" y="405488"/>
            <a:ext cx="5709471" cy="215443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SassoonPrimaryInfant" panose="00000400000000000000" pitchFamily="2" charset="0"/>
              </a:rPr>
              <a:t>Knowledge</a:t>
            </a:r>
            <a:endParaRPr lang="en-GB" dirty="0" smtClean="0">
              <a:latin typeface="SassoonPrimaryInfant" panose="00000400000000000000" pitchFamily="2" charset="0"/>
            </a:endParaRPr>
          </a:p>
          <a:p>
            <a:endParaRPr lang="en-GB" dirty="0" smtClean="0">
              <a:solidFill>
                <a:schemeClr val="accent6"/>
              </a:solidFill>
              <a:latin typeface="SassoonPrimaryInfant" panose="00000400000000000000" pitchFamily="2" charset="0"/>
            </a:endParaRPr>
          </a:p>
          <a:p>
            <a:r>
              <a:rPr lang="en-GB" dirty="0" smtClean="0">
                <a:solidFill>
                  <a:schemeClr val="accent6"/>
                </a:solidFill>
                <a:latin typeface="SassoonPrimaryInfant" panose="00000400000000000000" pitchFamily="2" charset="0"/>
              </a:rPr>
              <a:t>By the end of this term I will know:</a:t>
            </a:r>
          </a:p>
          <a:p>
            <a:endParaRPr lang="en-GB" sz="1600" dirty="0">
              <a:latin typeface="SassoonPrimaryInfan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SassoonPrimaryInfant" panose="00000400000000000000" pitchFamily="2" charset="0"/>
              </a:rPr>
              <a:t>The three </a:t>
            </a:r>
            <a:r>
              <a:rPr lang="en-GB" sz="1600" b="1" dirty="0" smtClean="0">
                <a:latin typeface="SassoonPrimaryInfant" panose="00000400000000000000" pitchFamily="2" charset="0"/>
              </a:rPr>
              <a:t>school rules; Ready, Respectful and Safe.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SassoonPrimaryInfant" panose="00000400000000000000" pitchFamily="2" charset="0"/>
              </a:rPr>
              <a:t>What our School </a:t>
            </a:r>
            <a:r>
              <a:rPr lang="en-GB" sz="1600" dirty="0" smtClean="0">
                <a:latin typeface="SassoonPrimaryInfant" panose="00000400000000000000" pitchFamily="2" charset="0"/>
              </a:rPr>
              <a:t>Values are, what they mean, </a:t>
            </a:r>
            <a:r>
              <a:rPr lang="en-GB" sz="1600" dirty="0" smtClean="0">
                <a:latin typeface="SassoonPrimaryInfant" panose="00000400000000000000" pitchFamily="2" charset="0"/>
              </a:rPr>
              <a:t>and why </a:t>
            </a:r>
            <a:r>
              <a:rPr lang="en-GB" sz="1600" dirty="0" smtClean="0">
                <a:latin typeface="SassoonPrimaryInfant" panose="00000400000000000000" pitchFamily="2" charset="0"/>
              </a:rPr>
              <a:t>they are</a:t>
            </a:r>
            <a:r>
              <a:rPr lang="en-GB" sz="1600" dirty="0" smtClean="0">
                <a:latin typeface="SassoonPrimaryInfant" panose="00000400000000000000" pitchFamily="2" charset="0"/>
              </a:rPr>
              <a:t> important to us.</a:t>
            </a:r>
            <a:endParaRPr lang="en-GB" sz="1600" dirty="0" smtClean="0">
              <a:latin typeface="SassoonPrimaryInfan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SassoonPrimaryInfant" panose="00000400000000000000" pitchFamily="2" charset="0"/>
              </a:rPr>
              <a:t>My surname.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7067" y="4784840"/>
            <a:ext cx="11735726" cy="1600438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SassoonPrimaryInfant" panose="00000400000000000000" pitchFamily="2" charset="0"/>
              </a:rPr>
              <a:t>Curriculum Drivers</a:t>
            </a:r>
          </a:p>
          <a:p>
            <a:endParaRPr lang="en-GB" sz="1600" dirty="0">
              <a:latin typeface="SassoonPrimaryInfant" panose="00000400000000000000" pitchFamily="2" charset="0"/>
            </a:endParaRPr>
          </a:p>
          <a:p>
            <a:r>
              <a:rPr lang="en-GB" sz="1600" b="1" dirty="0" smtClean="0">
                <a:solidFill>
                  <a:srgbClr val="0070C0"/>
                </a:solidFill>
                <a:latin typeface="SassoonPrimaryInfant" panose="00000400000000000000" pitchFamily="2" charset="0"/>
              </a:rPr>
              <a:t>Arts</a:t>
            </a:r>
            <a:r>
              <a:rPr lang="en-GB" sz="1600" b="1" dirty="0" smtClean="0">
                <a:latin typeface="SassoonPrimaryInfant" panose="00000400000000000000" pitchFamily="2" charset="0"/>
              </a:rPr>
              <a:t>: </a:t>
            </a:r>
            <a:r>
              <a:rPr lang="en-GB" sz="1600" dirty="0" smtClean="0">
                <a:latin typeface="SassoonPrimaryInfant" panose="00000400000000000000" pitchFamily="2" charset="0"/>
              </a:rPr>
              <a:t>We will be using different media to make portraits this term.  We will be trying to replicate the line drawings of Picasso.</a:t>
            </a:r>
            <a:endParaRPr lang="en-GB" sz="1600" b="1" dirty="0" smtClean="0">
              <a:latin typeface="SassoonPrimaryInfant" panose="00000400000000000000" pitchFamily="2" charset="0"/>
            </a:endParaRPr>
          </a:p>
          <a:p>
            <a:r>
              <a:rPr lang="en-GB" sz="1600" b="1" dirty="0" smtClean="0">
                <a:solidFill>
                  <a:srgbClr val="0070C0"/>
                </a:solidFill>
                <a:latin typeface="SassoonPrimaryInfant" panose="00000400000000000000" pitchFamily="2" charset="0"/>
              </a:rPr>
              <a:t>Spirituality</a:t>
            </a:r>
            <a:r>
              <a:rPr lang="en-GB" sz="1600" b="1" dirty="0" smtClean="0">
                <a:latin typeface="SassoonPrimaryInfant" panose="00000400000000000000" pitchFamily="2" charset="0"/>
              </a:rPr>
              <a:t>: </a:t>
            </a:r>
            <a:r>
              <a:rPr lang="en-GB" sz="1600" dirty="0" smtClean="0">
                <a:latin typeface="SassoonPrimaryInfant" panose="00000400000000000000" pitchFamily="2" charset="0"/>
              </a:rPr>
              <a:t>Who am I? What makes me, me?</a:t>
            </a:r>
          </a:p>
          <a:p>
            <a:r>
              <a:rPr lang="en-GB" sz="1600" b="1" dirty="0" smtClean="0">
                <a:solidFill>
                  <a:srgbClr val="0070C0"/>
                </a:solidFill>
                <a:latin typeface="SassoonPrimaryInfant" panose="00000400000000000000" pitchFamily="2" charset="0"/>
              </a:rPr>
              <a:t>Community</a:t>
            </a:r>
            <a:r>
              <a:rPr lang="en-GB" sz="1600" dirty="0" smtClean="0">
                <a:latin typeface="SassoonPrimaryInfant" panose="00000400000000000000" pitchFamily="2" charset="0"/>
              </a:rPr>
              <a:t>: Meet the Manor team:  Lollypop </a:t>
            </a:r>
            <a:r>
              <a:rPr lang="en-GB" sz="1600" dirty="0">
                <a:latin typeface="SassoonPrimaryInfant" panose="00000400000000000000" pitchFamily="2" charset="0"/>
              </a:rPr>
              <a:t>L</a:t>
            </a:r>
            <a:r>
              <a:rPr lang="en-GB" sz="1600" dirty="0" smtClean="0">
                <a:latin typeface="SassoonPrimaryInfant" panose="00000400000000000000" pitchFamily="2" charset="0"/>
              </a:rPr>
              <a:t>ady, Lunch-break </a:t>
            </a:r>
            <a:r>
              <a:rPr lang="en-GB" sz="1600" dirty="0">
                <a:latin typeface="SassoonPrimaryInfant" panose="00000400000000000000" pitchFamily="2" charset="0"/>
              </a:rPr>
              <a:t>S</a:t>
            </a:r>
            <a:r>
              <a:rPr lang="en-GB" sz="1600" dirty="0" smtClean="0">
                <a:latin typeface="SassoonPrimaryInfant" panose="00000400000000000000" pitchFamily="2" charset="0"/>
              </a:rPr>
              <a:t>upervisor</a:t>
            </a:r>
            <a:r>
              <a:rPr lang="en-GB" sz="1600" dirty="0" smtClean="0">
                <a:latin typeface="SassoonPrimaryInfant" panose="00000400000000000000" pitchFamily="2" charset="0"/>
              </a:rPr>
              <a:t>, </a:t>
            </a:r>
            <a:r>
              <a:rPr lang="en-GB" sz="1600" dirty="0">
                <a:latin typeface="SassoonPrimaryInfant" panose="00000400000000000000" pitchFamily="2" charset="0"/>
              </a:rPr>
              <a:t>S</a:t>
            </a:r>
            <a:r>
              <a:rPr lang="en-GB" sz="1600" dirty="0" smtClean="0">
                <a:latin typeface="SassoonPrimaryInfant" panose="00000400000000000000" pitchFamily="2" charset="0"/>
              </a:rPr>
              <a:t>chool Administrator, </a:t>
            </a:r>
            <a:r>
              <a:rPr lang="en-GB" sz="1600" dirty="0" smtClean="0">
                <a:latin typeface="SassoonPrimaryInfant" panose="00000400000000000000" pitchFamily="2" charset="0"/>
              </a:rPr>
              <a:t>Head </a:t>
            </a:r>
            <a:r>
              <a:rPr lang="en-GB" sz="1600" dirty="0">
                <a:latin typeface="SassoonPrimaryInfant" panose="00000400000000000000" pitchFamily="2" charset="0"/>
              </a:rPr>
              <a:t>T</a:t>
            </a:r>
            <a:r>
              <a:rPr lang="en-GB" sz="1600" dirty="0" smtClean="0">
                <a:latin typeface="SassoonPrimaryInfant" panose="00000400000000000000" pitchFamily="2" charset="0"/>
              </a:rPr>
              <a:t>eacher and Deputy </a:t>
            </a:r>
            <a:r>
              <a:rPr lang="en-GB" sz="1600" dirty="0">
                <a:latin typeface="SassoonPrimaryInfant" panose="00000400000000000000" pitchFamily="2" charset="0"/>
              </a:rPr>
              <a:t>H</a:t>
            </a:r>
            <a:r>
              <a:rPr lang="en-GB" sz="1600" dirty="0" smtClean="0">
                <a:latin typeface="SassoonPrimaryInfant" panose="00000400000000000000" pitchFamily="2" charset="0"/>
              </a:rPr>
              <a:t>ead </a:t>
            </a:r>
            <a:r>
              <a:rPr lang="en-GB" sz="1600" dirty="0">
                <a:latin typeface="SassoonPrimaryInfant" panose="00000400000000000000" pitchFamily="2" charset="0"/>
              </a:rPr>
              <a:t>T</a:t>
            </a:r>
            <a:r>
              <a:rPr lang="en-GB" sz="1600" dirty="0" smtClean="0">
                <a:latin typeface="SassoonPrimaryInfant" panose="00000400000000000000" pitchFamily="2" charset="0"/>
              </a:rPr>
              <a:t>eacher.  What is their role?  How can they help me?</a:t>
            </a:r>
            <a:endParaRPr lang="en-GB" sz="1600" dirty="0">
              <a:latin typeface="SassoonPrimaryInfant" panose="000004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0727" y="2674831"/>
            <a:ext cx="5709471" cy="1938992"/>
          </a:xfrm>
          <a:prstGeom prst="rect">
            <a:avLst/>
          </a:prstGeom>
          <a:noFill/>
          <a:ln w="3492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SassoonPrimaryInfant" panose="00000400000000000000" pitchFamily="2" charset="0"/>
              </a:rPr>
              <a:t>Maths – </a:t>
            </a:r>
            <a:r>
              <a:rPr lang="en-GB" b="1" u="sng" dirty="0" smtClean="0">
                <a:latin typeface="SassoonPrimaryInfant" panose="00000400000000000000" pitchFamily="2" charset="0"/>
              </a:rPr>
              <a:t>Recall Facts to learn at home</a:t>
            </a:r>
            <a:endParaRPr lang="en-GB" b="1" u="sng" dirty="0" smtClean="0">
              <a:latin typeface="SassoonPrimaryInfant" panose="00000400000000000000" pitchFamily="2" charset="0"/>
            </a:endParaRPr>
          </a:p>
          <a:p>
            <a:endParaRPr lang="en-GB" dirty="0" smtClean="0">
              <a:latin typeface="SassoonPrimaryInfant" panose="00000400000000000000" pitchFamily="2" charset="0"/>
            </a:endParaRPr>
          </a:p>
          <a:p>
            <a:endParaRPr lang="en-GB" dirty="0">
              <a:latin typeface="SassoonPrimaryInfan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SassoonPrimaryInfant" panose="00000400000000000000" pitchFamily="2" charset="0"/>
              </a:rPr>
              <a:t>I can count forwards from 0 to 6</a:t>
            </a:r>
            <a:r>
              <a:rPr lang="en-GB" sz="1600" dirty="0">
                <a:latin typeface="SassoonPrimaryInfant" panose="00000400000000000000" pitchFamily="2" charset="0"/>
              </a:rPr>
              <a:t> </a:t>
            </a:r>
            <a:r>
              <a:rPr lang="en-GB" sz="1600" dirty="0" smtClean="0">
                <a:latin typeface="SassoonPrimaryInfant" panose="00000400000000000000" pitchFamily="2" charset="0"/>
              </a:rPr>
              <a:t>and backwards from 6 to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SassoonPrimaryInfant" panose="00000400000000000000" pitchFamily="2" charset="0"/>
              </a:rPr>
              <a:t>I can recognise numbers to 6 and place them in order.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SassoonPrimaryInfant" panose="00000400000000000000" pitchFamily="2" charset="0"/>
              </a:rPr>
              <a:t>Know the dots on a dice automatically by sight rather than counting</a:t>
            </a:r>
            <a:r>
              <a:rPr lang="en-GB" dirty="0" smtClean="0">
                <a:latin typeface="SassoonPrimaryInfant" panose="00000400000000000000" pitchFamily="2" charset="0"/>
              </a:rPr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371730" y="4840258"/>
            <a:ext cx="1365445" cy="484554"/>
            <a:chOff x="0" y="0"/>
            <a:chExt cx="3000375" cy="1108075"/>
          </a:xfrm>
        </p:grpSpPr>
        <p:pic>
          <p:nvPicPr>
            <p:cNvPr id="8" name="Picture 7" descr="Image result for the arts symbol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931"/>
            <a:stretch/>
          </p:blipFill>
          <p:spPr bwMode="auto">
            <a:xfrm>
              <a:off x="2057400" y="0"/>
              <a:ext cx="942975" cy="110807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Image result for candle and heart spirituality symbol"/>
            <p:cNvPicPr>
              <a:picLocks noChangeAspect="1"/>
            </p:cNvPicPr>
            <p:nvPr/>
          </p:nvPicPr>
          <p:blipFill rotWithShape="1">
            <a:blip r:embed="rId3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57" t="21504" r="23656" b="22043"/>
            <a:stretch/>
          </p:blipFill>
          <p:spPr bwMode="auto">
            <a:xfrm>
              <a:off x="1114425" y="0"/>
              <a:ext cx="897890" cy="10477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 descr="Image result for community symbol"/>
            <p:cNvPicPr>
              <a:picLocks noChangeAspect="1"/>
            </p:cNvPicPr>
            <p:nvPr/>
          </p:nvPicPr>
          <p:blipFill rotWithShape="1"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92" t="22499" r="21922" b="26430"/>
            <a:stretch/>
          </p:blipFill>
          <p:spPr bwMode="auto">
            <a:xfrm>
              <a:off x="0" y="38100"/>
              <a:ext cx="1076325" cy="10687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7830" y="2784749"/>
            <a:ext cx="1064775" cy="7291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8986" y="399681"/>
            <a:ext cx="1298222" cy="12982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4208" y="351340"/>
            <a:ext cx="1142980" cy="43238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4623" y="347035"/>
            <a:ext cx="1147815" cy="31981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8503" y="365125"/>
            <a:ext cx="1116173" cy="34539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0780" y="347035"/>
            <a:ext cx="1081253" cy="40671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33967" y="347035"/>
            <a:ext cx="1084965" cy="380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3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34588</TotalTime>
  <Words>905</Words>
  <Application>Microsoft Office PowerPoint</Application>
  <PresentationFormat>Widescreen</PresentationFormat>
  <Paragraphs>107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Letter-join Plus 8</vt:lpstr>
      <vt:lpstr>SassoonPrimaryInfant</vt:lpstr>
      <vt:lpstr>Times New Roman</vt:lpstr>
      <vt:lpstr>Twinkl Cursive Looped Thin</vt:lpstr>
      <vt:lpstr>Office Theme</vt:lpstr>
      <vt:lpstr>YR LEARNING OVERVIEW T1 Termly value: Thankfulness Learning Gem: Ruby Power</vt:lpstr>
      <vt:lpstr>  </vt:lpstr>
    </vt:vector>
  </TitlesOfParts>
  <Company>Integra Schools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John Israel</dc:creator>
  <cp:lastModifiedBy>Lisa Sell</cp:lastModifiedBy>
  <cp:revision>110</cp:revision>
  <cp:lastPrinted>2021-07-05T08:41:45Z</cp:lastPrinted>
  <dcterms:created xsi:type="dcterms:W3CDTF">2019-12-04T12:26:49Z</dcterms:created>
  <dcterms:modified xsi:type="dcterms:W3CDTF">2023-07-27T15:12:18Z</dcterms:modified>
</cp:coreProperties>
</file>