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84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B433-EFF8-4729-8468-3D99AC081BA8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5FB63-23CD-4ACA-A936-315406F5EE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4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B433-EFF8-4729-8468-3D99AC081BA8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5FB63-23CD-4ACA-A936-315406F5EE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742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B433-EFF8-4729-8468-3D99AC081BA8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5FB63-23CD-4ACA-A936-315406F5EE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49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B433-EFF8-4729-8468-3D99AC081BA8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5FB63-23CD-4ACA-A936-315406F5EE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309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B433-EFF8-4729-8468-3D99AC081BA8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5FB63-23CD-4ACA-A936-315406F5EE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533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B433-EFF8-4729-8468-3D99AC081BA8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5FB63-23CD-4ACA-A936-315406F5EE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385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B433-EFF8-4729-8468-3D99AC081BA8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5FB63-23CD-4ACA-A936-315406F5EE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896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B433-EFF8-4729-8468-3D99AC081BA8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5FB63-23CD-4ACA-A936-315406F5EE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405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B433-EFF8-4729-8468-3D99AC081BA8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5FB63-23CD-4ACA-A936-315406F5EE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772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B433-EFF8-4729-8468-3D99AC081BA8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5FB63-23CD-4ACA-A936-315406F5EE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69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B433-EFF8-4729-8468-3D99AC081BA8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5FB63-23CD-4ACA-A936-315406F5EE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375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omic Sans MS" panose="030F0702030302020204" pitchFamily="66" charset="0"/>
              </a:defRPr>
            </a:lvl1pPr>
          </a:lstStyle>
          <a:p>
            <a:fld id="{1962B433-EFF8-4729-8468-3D99AC081BA8}" type="datetimeFigureOut">
              <a:rPr lang="en-GB" smtClean="0"/>
              <a:pPr/>
              <a:t>02/09/2024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mic Sans MS" panose="030F0702030302020204" pitchFamily="66" charset="0"/>
              </a:defRPr>
            </a:lvl1pPr>
          </a:lstStyle>
          <a:p>
            <a:fld id="{7DB5FB63-23CD-4ACA-A936-315406F5EE5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3217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omic Sans MS" panose="030F0702030302020204" pitchFamily="66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mic Sans MS" panose="030F0702030302020204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anorPrimary@sgmail.org.uk" TargetMode="External"/><Relationship Id="rId2" Type="http://schemas.openxmlformats.org/officeDocument/2006/relationships/hyperlink" Target="mailto:Asiaclass@sgmail.org.u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73425"/>
            <a:ext cx="9144000" cy="1890803"/>
          </a:xfrm>
        </p:spPr>
        <p:txBody>
          <a:bodyPr>
            <a:normAutofit/>
          </a:bodyPr>
          <a:lstStyle/>
          <a:p>
            <a:r>
              <a:rPr lang="en-GB" sz="9600" dirty="0" smtClean="0">
                <a:latin typeface="Twinkl Cursive Looped Thin" panose="02000000000000000000" pitchFamily="2" charset="0"/>
              </a:rPr>
              <a:t>Welcome to </a:t>
            </a:r>
            <a:endParaRPr lang="en-GB" sz="9600" dirty="0">
              <a:latin typeface="Twinkl Cursive Looped Thin" panose="020000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96346"/>
            <a:ext cx="9144000" cy="1655762"/>
          </a:xfrm>
        </p:spPr>
        <p:txBody>
          <a:bodyPr>
            <a:normAutofit/>
          </a:bodyPr>
          <a:lstStyle/>
          <a:p>
            <a:r>
              <a:rPr lang="en-GB" sz="4800" dirty="0" smtClean="0">
                <a:latin typeface="Twinkl Cursive Looped Thin" panose="02000000000000000000" pitchFamily="2" charset="0"/>
              </a:rPr>
              <a:t>Asia Class!</a:t>
            </a:r>
            <a:endParaRPr lang="en-GB" sz="4800" dirty="0">
              <a:latin typeface="Twinkl Cursive Looped Thin" panose="020000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0894" y="3814355"/>
            <a:ext cx="2236991" cy="2241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998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Twinkl Cursive Looped Thin" panose="02000000000000000000" pitchFamily="2" charset="0"/>
              </a:rPr>
              <a:t>Your teaching team…</a:t>
            </a:r>
            <a:endParaRPr lang="en-GB" dirty="0">
              <a:latin typeface="Twinkl Cursive Looped Thin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5030"/>
            <a:ext cx="10515600" cy="2929256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GB" sz="11200" dirty="0" smtClean="0">
                <a:latin typeface="Twinkl Cursive Looped Thin" panose="02000000000000000000" pitchFamily="2" charset="0"/>
              </a:rPr>
              <a:t>Miss Spencer – Class Teacher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GB" sz="11200" dirty="0" smtClean="0">
                <a:latin typeface="Twinkl Cursive Looped Thin" panose="02000000000000000000" pitchFamily="2" charset="0"/>
              </a:rPr>
              <a:t>Mrs </a:t>
            </a:r>
            <a:r>
              <a:rPr lang="en-GB" sz="11200" dirty="0" err="1" smtClean="0">
                <a:latin typeface="Twinkl Cursive Looped Thin" panose="02000000000000000000" pitchFamily="2" charset="0"/>
              </a:rPr>
              <a:t>Foxall-Giess</a:t>
            </a:r>
            <a:r>
              <a:rPr lang="en-GB" sz="11200" dirty="0" smtClean="0">
                <a:latin typeface="Twinkl Cursive Looped Thin" panose="02000000000000000000" pitchFamily="2" charset="0"/>
              </a:rPr>
              <a:t> </a:t>
            </a:r>
            <a:r>
              <a:rPr lang="en-GB" sz="11200" dirty="0" smtClean="0">
                <a:latin typeface="Twinkl Cursive Looped Thin" panose="02000000000000000000" pitchFamily="2" charset="0"/>
              </a:rPr>
              <a:t>– Class Teaching Assistant </a:t>
            </a:r>
            <a:r>
              <a:rPr lang="en-GB" sz="11200" dirty="0" smtClean="0">
                <a:latin typeface="Twinkl Cursive Looped Thin" panose="02000000000000000000" pitchFamily="2" charset="0"/>
              </a:rPr>
              <a:t>(Tuesday mornings)</a:t>
            </a:r>
            <a:endParaRPr lang="en-GB" sz="11200" dirty="0" smtClean="0">
              <a:latin typeface="Twinkl Cursive Looped Thin" panose="02000000000000000000" pitchFamily="2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GB" sz="11200" dirty="0" smtClean="0">
                <a:latin typeface="Twinkl Cursive Looped Thin" panose="02000000000000000000" pitchFamily="2" charset="0"/>
              </a:rPr>
              <a:t>Mrs </a:t>
            </a:r>
            <a:r>
              <a:rPr lang="en-GB" sz="11200" dirty="0" smtClean="0">
                <a:latin typeface="Twinkl Cursive Looped Thin" panose="02000000000000000000" pitchFamily="2" charset="0"/>
              </a:rPr>
              <a:t>Cox  </a:t>
            </a:r>
            <a:r>
              <a:rPr lang="en-GB" sz="11200" dirty="0" smtClean="0">
                <a:latin typeface="Twinkl Cursive Looped Thin" panose="02000000000000000000" pitchFamily="2" charset="0"/>
              </a:rPr>
              <a:t>- Class Teaching Assistant </a:t>
            </a:r>
            <a:r>
              <a:rPr lang="en-GB" sz="11200" dirty="0" smtClean="0">
                <a:latin typeface="Twinkl Cursive Looped Thin" panose="02000000000000000000" pitchFamily="2" charset="0"/>
              </a:rPr>
              <a:t>(Weds – Fri mornings)</a:t>
            </a:r>
            <a:endParaRPr lang="en-GB" sz="11200" dirty="0" smtClean="0">
              <a:latin typeface="Twinkl Cursive Looped Thin" panose="02000000000000000000" pitchFamily="2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GB" sz="11200" dirty="0" smtClean="0">
                <a:latin typeface="Twinkl Cursive Looped Thin" panose="02000000000000000000" pitchFamily="2" charset="0"/>
              </a:rPr>
              <a:t>Mrs </a:t>
            </a:r>
            <a:r>
              <a:rPr lang="en-GB" sz="11200" dirty="0" err="1" smtClean="0">
                <a:latin typeface="Twinkl Cursive Looped Thin" panose="02000000000000000000" pitchFamily="2" charset="0"/>
              </a:rPr>
              <a:t>Gray</a:t>
            </a:r>
            <a:r>
              <a:rPr lang="en-GB" sz="11200" dirty="0" smtClean="0">
                <a:latin typeface="Twinkl Cursive Looped Thin" panose="02000000000000000000" pitchFamily="2" charset="0"/>
              </a:rPr>
              <a:t> – PPA cover (RE, </a:t>
            </a:r>
            <a:r>
              <a:rPr lang="en-GB" sz="11200" dirty="0" smtClean="0">
                <a:latin typeface="Twinkl Cursive Looped Thin" panose="02000000000000000000" pitchFamily="2" charset="0"/>
              </a:rPr>
              <a:t>Tuesday PM</a:t>
            </a:r>
            <a:r>
              <a:rPr lang="en-GB" sz="11200" dirty="0" smtClean="0">
                <a:latin typeface="Twinkl Cursive Looped Thin" panose="02000000000000000000" pitchFamily="2" charset="0"/>
              </a:rPr>
              <a:t>)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GB" sz="11200" dirty="0" smtClean="0">
                <a:latin typeface="Twinkl Cursive Looped Thin" panose="02000000000000000000" pitchFamily="2" charset="0"/>
              </a:rPr>
              <a:t>Miss </a:t>
            </a:r>
            <a:r>
              <a:rPr lang="en-GB" sz="11200" dirty="0" err="1" smtClean="0">
                <a:latin typeface="Twinkl Cursive Looped Thin" panose="02000000000000000000" pitchFamily="2" charset="0"/>
              </a:rPr>
              <a:t>Lambe</a:t>
            </a:r>
            <a:r>
              <a:rPr lang="en-GB" sz="11200" dirty="0" smtClean="0">
                <a:latin typeface="Twinkl Cursive Looped Thin" panose="02000000000000000000" pitchFamily="2" charset="0"/>
              </a:rPr>
              <a:t> – PPA cover (PE, </a:t>
            </a:r>
            <a:r>
              <a:rPr lang="en-GB" sz="11200" dirty="0" smtClean="0">
                <a:latin typeface="Twinkl Cursive Looped Thin" panose="02000000000000000000" pitchFamily="2" charset="0"/>
              </a:rPr>
              <a:t>Tuesday </a:t>
            </a:r>
            <a:r>
              <a:rPr lang="en-GB" sz="11200" dirty="0" smtClean="0">
                <a:latin typeface="Twinkl Cursive Looped Thin" panose="02000000000000000000" pitchFamily="2" charset="0"/>
              </a:rPr>
              <a:t>PM)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4098" name="Picture 2" descr="63 Teamwork Makes The Dream Work Stock Vector Illustration and Royalty Free  Teamwork Makes The Dream Work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124801"/>
            <a:ext cx="2177142" cy="217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9762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inkl Cursive Looped Thin" panose="02000000000000000000" pitchFamily="2" charset="0"/>
              </a:rPr>
              <a:t>The Year ahead…</a:t>
            </a:r>
            <a:endParaRPr lang="en-GB" dirty="0">
              <a:latin typeface="Twinkl Cursive Looped Thin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Twinkl Cursive Looped Thin" panose="02000000000000000000" pitchFamily="2" charset="0"/>
              </a:rPr>
              <a:t>Term 1 – </a:t>
            </a:r>
            <a:r>
              <a:rPr lang="en-GB" dirty="0" smtClean="0">
                <a:latin typeface="Twinkl Cursive Looped Thin" panose="02000000000000000000" pitchFamily="2" charset="0"/>
              </a:rPr>
              <a:t>Mad about Maya!</a:t>
            </a:r>
            <a:endParaRPr lang="en-GB" dirty="0" smtClean="0">
              <a:latin typeface="Twinkl Cursive Looped Thin" panose="02000000000000000000" pitchFamily="2" charset="0"/>
            </a:endParaRPr>
          </a:p>
          <a:p>
            <a:r>
              <a:rPr lang="en-GB" dirty="0" smtClean="0">
                <a:latin typeface="Twinkl Cursive Looped Thin" panose="02000000000000000000" pitchFamily="2" charset="0"/>
              </a:rPr>
              <a:t>Term 2 – </a:t>
            </a:r>
            <a:r>
              <a:rPr lang="en-GB" dirty="0" smtClean="0">
                <a:latin typeface="Twinkl Cursive Looped Thin" panose="02000000000000000000" pitchFamily="2" charset="0"/>
              </a:rPr>
              <a:t>The Shang Dynasty</a:t>
            </a:r>
            <a:endParaRPr lang="en-GB" dirty="0" smtClean="0">
              <a:latin typeface="Twinkl Cursive Looped Thin" panose="02000000000000000000" pitchFamily="2" charset="0"/>
            </a:endParaRPr>
          </a:p>
          <a:p>
            <a:r>
              <a:rPr lang="en-GB" dirty="0" smtClean="0">
                <a:latin typeface="Twinkl Cursive Looped Thin" panose="02000000000000000000" pitchFamily="2" charset="0"/>
              </a:rPr>
              <a:t>Term 3 –</a:t>
            </a:r>
            <a:r>
              <a:rPr lang="en-GB" dirty="0">
                <a:latin typeface="Twinkl Cursive Looped Thin" panose="02000000000000000000" pitchFamily="2" charset="0"/>
              </a:rPr>
              <a:t> </a:t>
            </a:r>
            <a:r>
              <a:rPr lang="en-GB" dirty="0" smtClean="0">
                <a:latin typeface="Twinkl Cursive Looped Thin" panose="02000000000000000000" pitchFamily="2" charset="0"/>
              </a:rPr>
              <a:t>Home sweet habitat</a:t>
            </a:r>
            <a:endParaRPr lang="en-GB" dirty="0" smtClean="0">
              <a:latin typeface="Twinkl Cursive Looped Thin" panose="02000000000000000000" pitchFamily="2" charset="0"/>
            </a:endParaRPr>
          </a:p>
          <a:p>
            <a:r>
              <a:rPr lang="en-GB" dirty="0" smtClean="0">
                <a:latin typeface="Twinkl Cursive Looped Thin" panose="02000000000000000000" pitchFamily="2" charset="0"/>
              </a:rPr>
              <a:t>Term 4 – </a:t>
            </a:r>
            <a:r>
              <a:rPr lang="en-GB" dirty="0" smtClean="0">
                <a:latin typeface="Twinkl Cursive Looped Thin" panose="02000000000000000000" pitchFamily="2" charset="0"/>
              </a:rPr>
              <a:t>Ask me about Asia</a:t>
            </a:r>
            <a:endParaRPr lang="en-GB" dirty="0" smtClean="0">
              <a:latin typeface="Twinkl Cursive Looped Thin" panose="02000000000000000000" pitchFamily="2" charset="0"/>
            </a:endParaRPr>
          </a:p>
          <a:p>
            <a:r>
              <a:rPr lang="en-GB" dirty="0" smtClean="0">
                <a:latin typeface="Twinkl Cursive Looped Thin" panose="02000000000000000000" pitchFamily="2" charset="0"/>
              </a:rPr>
              <a:t>Term 5 – It’s </a:t>
            </a:r>
            <a:r>
              <a:rPr lang="en-GB" dirty="0" smtClean="0">
                <a:latin typeface="Twinkl Cursive Looped Thin" panose="02000000000000000000" pitchFamily="2" charset="0"/>
              </a:rPr>
              <a:t>the sound of the Greeks</a:t>
            </a:r>
          </a:p>
          <a:p>
            <a:r>
              <a:rPr lang="en-GB" dirty="0" smtClean="0">
                <a:latin typeface="Twinkl Cursive Looped Thin" panose="02000000000000000000" pitchFamily="2" charset="0"/>
              </a:rPr>
              <a:t>Term </a:t>
            </a:r>
            <a:r>
              <a:rPr lang="en-GB" dirty="0" smtClean="0">
                <a:latin typeface="Twinkl Cursive Looped Thin" panose="02000000000000000000" pitchFamily="2" charset="0"/>
              </a:rPr>
              <a:t>6 – </a:t>
            </a:r>
            <a:r>
              <a:rPr lang="en-GB" dirty="0" smtClean="0">
                <a:latin typeface="Twinkl Cursive Looped Thin" panose="02000000000000000000" pitchFamily="2" charset="0"/>
              </a:rPr>
              <a:t>What makes Bristol brilliant?</a:t>
            </a:r>
            <a:endParaRPr lang="en-GB" dirty="0" smtClean="0">
              <a:latin typeface="Twinkl Cursive Looped Thi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636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inkl Cursive Looped Thin" panose="02000000000000000000" pitchFamily="2" charset="0"/>
              </a:rPr>
              <a:t>Trips!</a:t>
            </a:r>
            <a:endParaRPr lang="en-GB" dirty="0">
              <a:latin typeface="Twinkl Cursive Looped Thin" panose="02000000000000000000" pitchFamily="2" charset="0"/>
            </a:endParaRPr>
          </a:p>
        </p:txBody>
      </p:sp>
      <p:sp useBgFill="1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latin typeface="Twinkl Cursive Looped Thin" panose="02000000000000000000" pitchFamily="2" charset="0"/>
              </a:rPr>
              <a:t>18th December –Tobacco Factory whole school trip </a:t>
            </a:r>
            <a:br>
              <a:rPr lang="en-GB" sz="3600" dirty="0" smtClean="0">
                <a:latin typeface="Twinkl Cursive Looped Thin" panose="02000000000000000000" pitchFamily="2" charset="0"/>
              </a:rPr>
            </a:br>
            <a:endParaRPr lang="en-GB" sz="3600" dirty="0" smtClean="0">
              <a:latin typeface="Twinkl Cursive Looped Thin" panose="02000000000000000000" pitchFamily="2" charset="0"/>
            </a:endParaRPr>
          </a:p>
          <a:p>
            <a:r>
              <a:rPr lang="en-GB" sz="3600" dirty="0" smtClean="0">
                <a:latin typeface="Twinkl Cursive Looped Thin" panose="02000000000000000000" pitchFamily="2" charset="0"/>
              </a:rPr>
              <a:t>20</a:t>
            </a:r>
            <a:r>
              <a:rPr lang="en-GB" sz="3600" baseline="30000" dirty="0" smtClean="0">
                <a:latin typeface="Twinkl Cursive Looped Thin" panose="02000000000000000000" pitchFamily="2" charset="0"/>
              </a:rPr>
              <a:t>th</a:t>
            </a:r>
            <a:r>
              <a:rPr lang="en-GB" sz="3600" dirty="0" smtClean="0">
                <a:latin typeface="Twinkl Cursive Looped Thin" panose="02000000000000000000" pitchFamily="2" charset="0"/>
              </a:rPr>
              <a:t> </a:t>
            </a:r>
            <a:r>
              <a:rPr lang="en-GB" sz="3600" dirty="0">
                <a:latin typeface="Twinkl Cursive Looped Thin" panose="02000000000000000000" pitchFamily="2" charset="0"/>
              </a:rPr>
              <a:t>January– Bristol Zoo Project trip</a:t>
            </a:r>
          </a:p>
          <a:p>
            <a:pPr marL="0" indent="0">
              <a:buNone/>
            </a:pPr>
            <a:endParaRPr lang="en-GB" sz="3600" dirty="0" smtClean="0">
              <a:latin typeface="Twinkl Cursive Looped Thin" panose="02000000000000000000" pitchFamily="2" charset="0"/>
            </a:endParaRPr>
          </a:p>
          <a:p>
            <a:r>
              <a:rPr lang="en-GB" sz="3600" dirty="0" smtClean="0">
                <a:latin typeface="Twinkl Cursive Looped Thin" panose="02000000000000000000" pitchFamily="2" charset="0"/>
              </a:rPr>
              <a:t>7</a:t>
            </a:r>
            <a:r>
              <a:rPr lang="en-GB" sz="3600" baseline="30000" dirty="0" smtClean="0">
                <a:latin typeface="Twinkl Cursive Looped Thin" panose="02000000000000000000" pitchFamily="2" charset="0"/>
              </a:rPr>
              <a:t>th</a:t>
            </a:r>
            <a:r>
              <a:rPr lang="en-GB" sz="3600" dirty="0" smtClean="0">
                <a:latin typeface="Twinkl Cursive Looped Thin" panose="02000000000000000000" pitchFamily="2" charset="0"/>
              </a:rPr>
              <a:t> July– Aerospace trip (provisional date)</a:t>
            </a:r>
            <a:endParaRPr lang="en-GB" sz="3600" dirty="0" smtClean="0">
              <a:latin typeface="Twinkl Cursive Looped Thin" panose="02000000000000000000" pitchFamily="2" charset="0"/>
            </a:endParaRPr>
          </a:p>
          <a:p>
            <a:pPr marL="0" indent="0">
              <a:buNone/>
            </a:pPr>
            <a:r>
              <a:rPr lang="en-GB" sz="1600" dirty="0" smtClean="0">
                <a:latin typeface="Twinkl Cursive Looped Thin" panose="02000000000000000000" pitchFamily="2" charset="0"/>
              </a:rPr>
              <a:t/>
            </a:r>
            <a:br>
              <a:rPr lang="en-GB" sz="1600" dirty="0" smtClean="0">
                <a:latin typeface="Twinkl Cursive Looped Thin" panose="02000000000000000000" pitchFamily="2" charset="0"/>
              </a:rPr>
            </a:br>
            <a:r>
              <a:rPr lang="en-GB" sz="1600" dirty="0" smtClean="0">
                <a:latin typeface="Twinkl Cursive Looped Thin" panose="02000000000000000000" pitchFamily="2" charset="0"/>
              </a:rPr>
              <a:t>We will inform you of any date changes/trip details nearer the time. </a:t>
            </a:r>
            <a:endParaRPr lang="en-GB" sz="1600" dirty="0" smtClean="0">
              <a:latin typeface="Twinkl Cursive Looped Thin" panose="02000000000000000000" pitchFamily="2" charset="0"/>
            </a:endParaRPr>
          </a:p>
          <a:p>
            <a:endParaRPr lang="en-GB" sz="3600" dirty="0" smtClean="0">
              <a:latin typeface="Twinkl Cursive Looped Thin" panose="02000000000000000000" pitchFamily="2" charset="0"/>
            </a:endParaRPr>
          </a:p>
          <a:p>
            <a:endParaRPr lang="en-GB" dirty="0"/>
          </a:p>
        </p:txBody>
      </p:sp>
      <p:pic>
        <p:nvPicPr>
          <p:cNvPr id="3074" name="Picture 2" descr="School Day Trips with The School Travel Compan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2709" y="4898133"/>
            <a:ext cx="2768144" cy="1959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0670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inkl Cursive Looped Thin" panose="02000000000000000000" pitchFamily="2" charset="0"/>
              </a:rPr>
              <a:t>Key information</a:t>
            </a:r>
            <a:endParaRPr lang="en-GB" dirty="0">
              <a:latin typeface="Twinkl Cursive Looped Thin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257" y="1825625"/>
            <a:ext cx="11092543" cy="4351338"/>
          </a:xfrm>
        </p:spPr>
        <p:txBody>
          <a:bodyPr>
            <a:normAutofit fontScale="92500" lnSpcReduction="20000"/>
          </a:bodyPr>
          <a:lstStyle/>
          <a:p>
            <a:r>
              <a:rPr lang="en-GB" sz="2000" dirty="0" smtClean="0">
                <a:latin typeface="Twinkl Cursive Looped Thin" panose="02000000000000000000" pitchFamily="2" charset="0"/>
              </a:rPr>
              <a:t>Please ensure your child brings their reading </a:t>
            </a:r>
          </a:p>
          <a:p>
            <a:pPr marL="0" indent="0">
              <a:buNone/>
            </a:pPr>
            <a:r>
              <a:rPr lang="en-GB" sz="2000" dirty="0" smtClean="0">
                <a:latin typeface="Twinkl Cursive Looped Thin" panose="02000000000000000000" pitchFamily="2" charset="0"/>
              </a:rPr>
              <a:t>record and water bottle everyday.</a:t>
            </a:r>
          </a:p>
          <a:p>
            <a:pPr marL="0" indent="0">
              <a:buNone/>
            </a:pPr>
            <a:endParaRPr lang="en-GB" sz="2000" dirty="0">
              <a:latin typeface="Twinkl Cursive Looped Thin" panose="02000000000000000000" pitchFamily="2" charset="0"/>
            </a:endParaRPr>
          </a:p>
          <a:p>
            <a:r>
              <a:rPr lang="en-GB" sz="2000" dirty="0" smtClean="0">
                <a:latin typeface="Twinkl Cursive Looped Thin" panose="02000000000000000000" pitchFamily="2" charset="0"/>
              </a:rPr>
              <a:t>Please ensure your child brings their Home learning books in every Thursday. Homework will then be marked, new sheets stuck in and sent back out on Fridays. </a:t>
            </a:r>
          </a:p>
          <a:p>
            <a:pPr marL="0" indent="0">
              <a:buNone/>
            </a:pPr>
            <a:endParaRPr lang="en-GB" sz="2000" dirty="0" smtClean="0">
              <a:latin typeface="Twinkl Cursive Looped Thin" panose="02000000000000000000" pitchFamily="2" charset="0"/>
              <a:sym typeface="Wingdings" panose="05000000000000000000" pitchFamily="2" charset="2"/>
            </a:endParaRPr>
          </a:p>
          <a:p>
            <a:r>
              <a:rPr lang="en-GB" sz="2000" dirty="0" smtClean="0">
                <a:latin typeface="Twinkl Cursive Looped Thin" panose="02000000000000000000" pitchFamily="2" charset="0"/>
                <a:sym typeface="Wingdings" panose="05000000000000000000" pitchFamily="2" charset="2"/>
              </a:rPr>
              <a:t>Please ensure your child brings in a healthy snack for break time. Fruit or cereal bars please. NO NUTS.</a:t>
            </a:r>
          </a:p>
          <a:p>
            <a:pPr marL="0" indent="0">
              <a:buNone/>
            </a:pPr>
            <a:endParaRPr lang="en-GB" sz="2000" dirty="0">
              <a:latin typeface="Twinkl Cursive Looped Thin" panose="02000000000000000000" pitchFamily="2" charset="0"/>
              <a:sym typeface="Wingdings" panose="05000000000000000000" pitchFamily="2" charset="2"/>
            </a:endParaRPr>
          </a:p>
          <a:p>
            <a:r>
              <a:rPr lang="en-GB" sz="2000" dirty="0" smtClean="0">
                <a:latin typeface="Twinkl Cursive Looped Thin" panose="02000000000000000000" pitchFamily="2" charset="0"/>
                <a:sym typeface="Wingdings" panose="05000000000000000000" pitchFamily="2" charset="2"/>
              </a:rPr>
              <a:t>All uniform should be named.</a:t>
            </a:r>
          </a:p>
          <a:p>
            <a:endParaRPr lang="en-GB" sz="2000" dirty="0">
              <a:latin typeface="Twinkl Cursive Looped Thin" panose="02000000000000000000" pitchFamily="2" charset="0"/>
              <a:sym typeface="Wingdings" panose="05000000000000000000" pitchFamily="2" charset="2"/>
            </a:endParaRPr>
          </a:p>
          <a:p>
            <a:r>
              <a:rPr lang="en-GB" sz="2000" dirty="0" smtClean="0">
                <a:latin typeface="Twinkl Cursive Looped Thin" panose="02000000000000000000" pitchFamily="2" charset="0"/>
                <a:sym typeface="Wingdings" panose="05000000000000000000" pitchFamily="2" charset="2"/>
              </a:rPr>
              <a:t>PE kits – Gold top, black bottoms (shoes children can do up independently) </a:t>
            </a:r>
          </a:p>
          <a:p>
            <a:pPr marL="0" indent="0">
              <a:buNone/>
            </a:pPr>
            <a:r>
              <a:rPr lang="en-GB" sz="2000" dirty="0" smtClean="0">
                <a:latin typeface="Twinkl Cursive Looped Thin" panose="02000000000000000000" pitchFamily="2" charset="0"/>
                <a:sym typeface="Wingdings" panose="05000000000000000000" pitchFamily="2" charset="2"/>
              </a:rPr>
              <a:t>Hair tied back and all jewellery removed. </a:t>
            </a:r>
          </a:p>
          <a:p>
            <a:pPr marL="0" indent="0" algn="ctr">
              <a:buNone/>
            </a:pPr>
            <a:r>
              <a:rPr lang="en-GB" sz="2000" dirty="0" smtClean="0">
                <a:latin typeface="Twinkl Cursive Looped Thin" panose="02000000000000000000" pitchFamily="2" charset="0"/>
                <a:sym typeface="Wingdings" panose="05000000000000000000" pitchFamily="2" charset="2"/>
              </a:rPr>
              <a:t>PE days </a:t>
            </a:r>
            <a:r>
              <a:rPr lang="en-GB" sz="2000" dirty="0" smtClean="0">
                <a:latin typeface="Twinkl Cursive Looped Thin" panose="02000000000000000000" pitchFamily="2" charset="0"/>
                <a:sym typeface="Wingdings" panose="05000000000000000000" pitchFamily="2" charset="2"/>
              </a:rPr>
              <a:t>are Tuesdays and  </a:t>
            </a:r>
            <a:r>
              <a:rPr lang="en-GB" sz="2000" dirty="0" smtClean="0">
                <a:latin typeface="Twinkl Cursive Looped Thin" panose="02000000000000000000" pitchFamily="2" charset="0"/>
                <a:sym typeface="Wingdings" panose="05000000000000000000" pitchFamily="2" charset="2"/>
              </a:rPr>
              <a:t>Wednesday (swimming Terms 1 and 2</a:t>
            </a:r>
            <a:r>
              <a:rPr lang="en-GB" sz="2000" dirty="0" smtClean="0">
                <a:latin typeface="Twinkl Cursive Looped Thin" panose="02000000000000000000" pitchFamily="2" charset="0"/>
                <a:sym typeface="Wingdings" panose="05000000000000000000" pitchFamily="2" charset="2"/>
              </a:rPr>
              <a:t>). </a:t>
            </a:r>
            <a:endParaRPr lang="en-GB" dirty="0" smtClean="0"/>
          </a:p>
        </p:txBody>
      </p:sp>
      <p:pic>
        <p:nvPicPr>
          <p:cNvPr id="2050" name="Picture 2" descr="Male hand holding megaphone with important information speech bubble.  Loudspeaker. Banner for business, marketing and advertising. Vector  illustration. Stock Vector | Adobe 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5319" y="43656"/>
            <a:ext cx="2844937" cy="2107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8750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5726"/>
            <a:ext cx="10515600" cy="5541237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>
                <a:latin typeface="Twinkl Cursive Looped Thin" panose="02000000000000000000" pitchFamily="2" charset="0"/>
              </a:rPr>
              <a:t>Children should be reading at home 5 times a week. </a:t>
            </a:r>
          </a:p>
          <a:p>
            <a:pPr marL="0" indent="0">
              <a:buNone/>
            </a:pPr>
            <a:r>
              <a:rPr lang="en-GB" dirty="0" smtClean="0">
                <a:latin typeface="Twinkl Cursive Looped Thin" panose="02000000000000000000" pitchFamily="2" charset="0"/>
              </a:rPr>
              <a:t>They should be reading aloud to an adult. This will enable them to read fluently and understand what they are reading.</a:t>
            </a:r>
          </a:p>
          <a:p>
            <a:pPr marL="0" indent="0">
              <a:buNone/>
            </a:pPr>
            <a:r>
              <a:rPr lang="en-GB" dirty="0" smtClean="0">
                <a:latin typeface="Twinkl Cursive Looped Thin" panose="02000000000000000000" pitchFamily="2" charset="0"/>
              </a:rPr>
              <a:t>Please talk to your child about the book they are reading and ask them questions where necessary. </a:t>
            </a:r>
          </a:p>
          <a:p>
            <a:pPr marL="0" indent="0">
              <a:buNone/>
            </a:pPr>
            <a:endParaRPr lang="en-GB" dirty="0" smtClean="0">
              <a:latin typeface="Twinkl Cursive Looped Thin" panose="02000000000000000000" pitchFamily="2" charset="0"/>
            </a:endParaRPr>
          </a:p>
          <a:p>
            <a:r>
              <a:rPr lang="en-GB" dirty="0" smtClean="0">
                <a:latin typeface="Twinkl Cursive Looped Thin" panose="02000000000000000000" pitchFamily="2" charset="0"/>
              </a:rPr>
              <a:t>Spelling practise – word lists are in each home learning book. Practice writing each word in different ways. Then put into sentences. </a:t>
            </a:r>
          </a:p>
          <a:p>
            <a:pPr marL="0" indent="0">
              <a:buNone/>
            </a:pPr>
            <a:endParaRPr lang="en-GB" dirty="0" smtClean="0">
              <a:latin typeface="Twinkl Cursive Looped Thin" panose="02000000000000000000" pitchFamily="2" charset="0"/>
            </a:endParaRPr>
          </a:p>
          <a:p>
            <a:r>
              <a:rPr lang="en-GB" dirty="0" smtClean="0">
                <a:latin typeface="Twinkl Cursive Looped Thin" panose="02000000000000000000" pitchFamily="2" charset="0"/>
              </a:rPr>
              <a:t>TT </a:t>
            </a:r>
            <a:r>
              <a:rPr lang="en-GB" dirty="0" err="1" smtClean="0">
                <a:latin typeface="Twinkl Cursive Looped Thin" panose="02000000000000000000" pitchFamily="2" charset="0"/>
              </a:rPr>
              <a:t>Rockstars</a:t>
            </a:r>
            <a:r>
              <a:rPr lang="en-GB" dirty="0" smtClean="0">
                <a:latin typeface="Twinkl Cursive Looped Thin" panose="02000000000000000000" pitchFamily="2" charset="0"/>
              </a:rPr>
              <a:t> – your child should complete 20 </a:t>
            </a:r>
            <a:r>
              <a:rPr lang="en-GB" dirty="0" err="1" smtClean="0">
                <a:latin typeface="Twinkl Cursive Looped Thin" panose="02000000000000000000" pitchFamily="2" charset="0"/>
              </a:rPr>
              <a:t>mins</a:t>
            </a:r>
            <a:r>
              <a:rPr lang="en-GB" dirty="0" smtClean="0">
                <a:latin typeface="Twinkl Cursive Looped Thin" panose="02000000000000000000" pitchFamily="2" charset="0"/>
              </a:rPr>
              <a:t> of Garage activities </a:t>
            </a:r>
            <a:r>
              <a:rPr lang="en-GB" dirty="0" smtClean="0">
                <a:latin typeface="Twinkl Cursive Looped Thin" panose="02000000000000000000" pitchFamily="2" charset="0"/>
              </a:rPr>
              <a:t>weekly</a:t>
            </a:r>
            <a:r>
              <a:rPr lang="en-GB" dirty="0">
                <a:latin typeface="Twinkl Cursive Looped Thin" panose="02000000000000000000" pitchFamily="2" charset="0"/>
              </a:rPr>
              <a:t> </a:t>
            </a:r>
            <a:r>
              <a:rPr lang="en-GB" dirty="0" smtClean="0">
                <a:latin typeface="Twinkl Cursive Looped Thin" panose="02000000000000000000" pitchFamily="2" charset="0"/>
              </a:rPr>
              <a:t>(Term 1 and 2).</a:t>
            </a:r>
          </a:p>
          <a:p>
            <a:r>
              <a:rPr lang="en-GB" dirty="0" smtClean="0">
                <a:latin typeface="Twinkl Cursive Looped Thin" panose="02000000000000000000" pitchFamily="2" charset="0"/>
              </a:rPr>
              <a:t>After Christmas TT </a:t>
            </a:r>
            <a:r>
              <a:rPr lang="en-GB" dirty="0" err="1" smtClean="0">
                <a:latin typeface="Twinkl Cursive Looped Thin" panose="02000000000000000000" pitchFamily="2" charset="0"/>
              </a:rPr>
              <a:t>Rockstars</a:t>
            </a:r>
            <a:r>
              <a:rPr lang="en-GB" dirty="0" smtClean="0">
                <a:latin typeface="Twinkl Cursive Looped Thin" panose="02000000000000000000" pitchFamily="2" charset="0"/>
              </a:rPr>
              <a:t> will change to 5 </a:t>
            </a:r>
            <a:r>
              <a:rPr lang="en-GB" dirty="0" err="1" smtClean="0">
                <a:latin typeface="Twinkl Cursive Looped Thin" panose="02000000000000000000" pitchFamily="2" charset="0"/>
              </a:rPr>
              <a:t>soundcheck</a:t>
            </a:r>
            <a:r>
              <a:rPr lang="en-GB" dirty="0" smtClean="0">
                <a:latin typeface="Twinkl Cursive Looped Thin" panose="02000000000000000000" pitchFamily="2" charset="0"/>
              </a:rPr>
              <a:t> games and 15 </a:t>
            </a:r>
            <a:r>
              <a:rPr lang="en-GB" dirty="0" err="1" smtClean="0">
                <a:latin typeface="Twinkl Cursive Looped Thin" panose="02000000000000000000" pitchFamily="2" charset="0"/>
              </a:rPr>
              <a:t>mins</a:t>
            </a:r>
            <a:r>
              <a:rPr lang="en-GB" dirty="0" smtClean="0">
                <a:latin typeface="Twinkl Cursive Looped Thin" panose="02000000000000000000" pitchFamily="2" charset="0"/>
              </a:rPr>
              <a:t> garage to prepare for TT Check in June. </a:t>
            </a:r>
            <a:endParaRPr lang="en-GB" dirty="0" smtClean="0">
              <a:latin typeface="Twinkl Cursive Looped Thin" panose="02000000000000000000" pitchFamily="2" charset="0"/>
            </a:endParaRPr>
          </a:p>
          <a:p>
            <a:endParaRPr lang="en-GB" dirty="0" smtClean="0">
              <a:latin typeface="Twinkl Cursive Looped Thin" panose="02000000000000000000" pitchFamily="2" charset="0"/>
            </a:endParaRPr>
          </a:p>
          <a:p>
            <a:endParaRPr lang="en-GB" dirty="0">
              <a:latin typeface="Twinkl Cursive Looped Thin" panose="02000000000000000000" pitchFamily="2" charset="0"/>
            </a:endParaRPr>
          </a:p>
          <a:p>
            <a:r>
              <a:rPr lang="en-GB" dirty="0" smtClean="0">
                <a:latin typeface="Twinkl Cursive Looped Thin" panose="02000000000000000000" pitchFamily="2" charset="0"/>
              </a:rPr>
              <a:t>Books checked weekly (A member of staff will read with your child every 2 weeks)</a:t>
            </a:r>
            <a:endParaRPr lang="en-GB" dirty="0">
              <a:latin typeface="Twinkl Cursive Looped Thin" panose="02000000000000000000" pitchFamily="2" charset="0"/>
            </a:endParaRPr>
          </a:p>
        </p:txBody>
      </p:sp>
      <p:pic>
        <p:nvPicPr>
          <p:cNvPr id="1026" name="Picture 2" descr="Llanvihangel Crucorney Primary School - Home Learn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5674" y="44631"/>
            <a:ext cx="1576252" cy="1182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4413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inkl Cursive Looped Thin" panose="02000000000000000000" pitchFamily="2" charset="0"/>
              </a:rPr>
              <a:t>Communication</a:t>
            </a:r>
            <a:endParaRPr lang="en-GB" dirty="0">
              <a:latin typeface="Twinkl Cursive Looped Thin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9499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Twinkl Cursive Looped Thin" panose="02000000000000000000" pitchFamily="2" charset="0"/>
                <a:hlinkClick r:id="rId2"/>
              </a:rPr>
              <a:t>Asiaclass@sgmail.org.uk</a:t>
            </a:r>
            <a:endParaRPr lang="en-GB" dirty="0" smtClean="0">
              <a:latin typeface="Twinkl Cursive Looped Thin" panose="02000000000000000000" pitchFamily="2" charset="0"/>
            </a:endParaRPr>
          </a:p>
          <a:p>
            <a:pPr marL="0" indent="0">
              <a:buNone/>
            </a:pPr>
            <a:endParaRPr lang="en-GB" dirty="0">
              <a:latin typeface="Twinkl Cursive Looped Thin" panose="02000000000000000000" pitchFamily="2" charset="0"/>
            </a:endParaRPr>
          </a:p>
          <a:p>
            <a:pPr marL="0" indent="0">
              <a:buNone/>
            </a:pPr>
            <a:r>
              <a:rPr lang="en-GB" dirty="0" smtClean="0">
                <a:latin typeface="Twinkl Cursive Looped Thin" panose="02000000000000000000" pitchFamily="2" charset="0"/>
                <a:hlinkClick r:id="rId3"/>
              </a:rPr>
              <a:t>ManorPrimary@sgmail.org.uk</a:t>
            </a:r>
            <a:endParaRPr lang="en-GB" dirty="0" smtClean="0">
              <a:latin typeface="Twinkl Cursive Looped Thin" panose="02000000000000000000" pitchFamily="2" charset="0"/>
            </a:endParaRPr>
          </a:p>
          <a:p>
            <a:pPr marL="0" indent="0">
              <a:buNone/>
            </a:pPr>
            <a:r>
              <a:rPr lang="en-GB" dirty="0" smtClean="0">
                <a:latin typeface="Twinkl Cursive Looped Thin" panose="02000000000000000000" pitchFamily="2" charset="0"/>
              </a:rPr>
              <a:t>If urgent please email school, however I will check class emails daily. </a:t>
            </a:r>
          </a:p>
          <a:p>
            <a:pPr marL="0" indent="0">
              <a:buNone/>
            </a:pPr>
            <a:endParaRPr lang="en-GB" dirty="0">
              <a:latin typeface="Twinkl Cursive Looped Thin" panose="02000000000000000000" pitchFamily="2" charset="0"/>
            </a:endParaRPr>
          </a:p>
          <a:p>
            <a:pPr marL="0" indent="0">
              <a:buNone/>
            </a:pPr>
            <a:r>
              <a:rPr lang="en-GB" dirty="0" smtClean="0">
                <a:latin typeface="Twinkl Cursive Looped Thin" panose="02000000000000000000" pitchFamily="2" charset="0"/>
              </a:rPr>
              <a:t>SLT on gate in the morning.</a:t>
            </a:r>
          </a:p>
          <a:p>
            <a:pPr marL="0" indent="0">
              <a:buNone/>
            </a:pPr>
            <a:endParaRPr lang="en-GB" dirty="0">
              <a:latin typeface="Twinkl Cursive Looped Thin" panose="02000000000000000000" pitchFamily="2" charset="0"/>
            </a:endParaRPr>
          </a:p>
          <a:p>
            <a:pPr marL="0" indent="0">
              <a:buNone/>
            </a:pPr>
            <a:r>
              <a:rPr lang="en-GB" dirty="0" smtClean="0">
                <a:latin typeface="Twinkl Cursive Looped Thin" panose="02000000000000000000" pitchFamily="2" charset="0"/>
              </a:rPr>
              <a:t>I will be on the gate in the afternoon.</a:t>
            </a:r>
          </a:p>
        </p:txBody>
      </p:sp>
    </p:spTree>
    <p:extLst>
      <p:ext uri="{BB962C8B-B14F-4D97-AF65-F5344CB8AC3E}">
        <p14:creationId xmlns:p14="http://schemas.microsoft.com/office/powerpoint/2010/main" val="1601189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inkl Cursive Looped Thin" panose="02000000000000000000" pitchFamily="2" charset="0"/>
              </a:rPr>
              <a:t>Maternity </a:t>
            </a:r>
            <a:endParaRPr lang="en-GB" dirty="0">
              <a:latin typeface="Twinkl Cursive Looped Thin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Letter-join Basic 8" panose="02000505000000020003" pitchFamily="2" charset="0"/>
              </a:rPr>
              <a:t>I will be leaving to have a baby during Term 2. </a:t>
            </a:r>
            <a:br>
              <a:rPr lang="en-GB" dirty="0" smtClean="0">
                <a:latin typeface="Letter-join Basic 8" panose="02000505000000020003" pitchFamily="2" charset="0"/>
              </a:rPr>
            </a:br>
            <a:r>
              <a:rPr lang="en-GB" dirty="0" smtClean="0">
                <a:latin typeface="Letter-join Basic 8" panose="02000505000000020003" pitchFamily="2" charset="0"/>
              </a:rPr>
              <a:t>Details of my cover will be announced nearer the time, any questions or concerns please come and speak to me </a:t>
            </a:r>
            <a:r>
              <a:rPr lang="en-GB" dirty="0" smtClean="0">
                <a:latin typeface="Letter-join Basic 8" panose="02000505000000020003" pitchFamily="2" charset="0"/>
                <a:sym typeface="Wingdings" panose="05000000000000000000" pitchFamily="2" charset="2"/>
              </a:rPr>
              <a:t> </a:t>
            </a:r>
            <a:endParaRPr lang="en-GB" dirty="0">
              <a:latin typeface="Letter-join Basic 8" panose="02000505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399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461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Comic Sans MS</vt:lpstr>
      <vt:lpstr>Letter-join Basic 8</vt:lpstr>
      <vt:lpstr>Twinkl Cursive Looped Thin</vt:lpstr>
      <vt:lpstr>Wingdings</vt:lpstr>
      <vt:lpstr>Office Theme</vt:lpstr>
      <vt:lpstr>Welcome to </vt:lpstr>
      <vt:lpstr>Your teaching team…</vt:lpstr>
      <vt:lpstr>The Year ahead…</vt:lpstr>
      <vt:lpstr>Trips!</vt:lpstr>
      <vt:lpstr>Key information</vt:lpstr>
      <vt:lpstr>PowerPoint Presentation</vt:lpstr>
      <vt:lpstr>Communication</vt:lpstr>
      <vt:lpstr>Maternity </vt:lpstr>
    </vt:vector>
  </TitlesOfParts>
  <Company>Integra Schools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</dc:title>
  <dc:creator>John Israel</dc:creator>
  <cp:lastModifiedBy>Rhiannon Spencer</cp:lastModifiedBy>
  <cp:revision>12</cp:revision>
  <dcterms:created xsi:type="dcterms:W3CDTF">2023-07-21T10:57:59Z</dcterms:created>
  <dcterms:modified xsi:type="dcterms:W3CDTF">2024-09-02T11:04:25Z</dcterms:modified>
</cp:coreProperties>
</file>