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74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4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0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3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8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9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0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7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69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37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1962B433-EFF8-4729-8468-3D99AC081BA8}" type="datetimeFigureOut">
              <a:rPr lang="en-GB" smtClean="0"/>
              <a:pPr/>
              <a:t>02/09/2024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7DB5FB63-23CD-4ACA-A936-315406F5EE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21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norPrimary@sgmail.org.uk" TargetMode="External"/><Relationship Id="rId2" Type="http://schemas.openxmlformats.org/officeDocument/2006/relationships/hyperlink" Target="mailto:Asiaclass@sgmail.org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3425"/>
            <a:ext cx="9144000" cy="1890803"/>
          </a:xfrm>
        </p:spPr>
        <p:txBody>
          <a:bodyPr>
            <a:normAutofit/>
          </a:bodyPr>
          <a:lstStyle/>
          <a:p>
            <a:r>
              <a:rPr lang="en-GB" sz="9600" dirty="0" smtClean="0">
                <a:latin typeface="Twinkl Cursive Looped Thin" panose="02000000000000000000" pitchFamily="2" charset="0"/>
              </a:rPr>
              <a:t>Welcome to </a:t>
            </a:r>
            <a:endParaRPr lang="en-GB" sz="9600" dirty="0">
              <a:latin typeface="Twinkl Cursive Looped Thi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96346"/>
            <a:ext cx="9144000" cy="1655762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Twinkl Cursive Looped Thin" panose="02000000000000000000" pitchFamily="2" charset="0"/>
              </a:rPr>
              <a:t>Asia Class!</a:t>
            </a:r>
            <a:endParaRPr lang="en-GB" sz="4800" dirty="0">
              <a:latin typeface="Twinkl Cursive Looped Thi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894" y="3814355"/>
            <a:ext cx="2236991" cy="224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9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Twinkl Cursive Looped Thin" panose="02000000000000000000" pitchFamily="2" charset="0"/>
              </a:rPr>
              <a:t>Your teaching team…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030"/>
            <a:ext cx="10515600" cy="292925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GB" sz="11200" dirty="0" smtClean="0">
                <a:latin typeface="Twinkl Cursive Looped Thin" panose="02000000000000000000" pitchFamily="2" charset="0"/>
              </a:rPr>
              <a:t>Miss Spencer – Class Teacher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1200" dirty="0" smtClean="0">
                <a:latin typeface="Twinkl Cursive Looped Thin" panose="02000000000000000000" pitchFamily="2" charset="0"/>
              </a:rPr>
              <a:t>Mrs </a:t>
            </a:r>
            <a:r>
              <a:rPr lang="en-GB" sz="11200" dirty="0" err="1" smtClean="0">
                <a:latin typeface="Twinkl Cursive Looped Thin" panose="02000000000000000000" pitchFamily="2" charset="0"/>
              </a:rPr>
              <a:t>Foxall-Giess</a:t>
            </a:r>
            <a:r>
              <a:rPr lang="en-GB" sz="11200" dirty="0" smtClean="0">
                <a:latin typeface="Twinkl Cursive Looped Thin" panose="02000000000000000000" pitchFamily="2" charset="0"/>
              </a:rPr>
              <a:t> </a:t>
            </a:r>
            <a:r>
              <a:rPr lang="en-GB" sz="11200" dirty="0" smtClean="0">
                <a:latin typeface="Twinkl Cursive Looped Thin" panose="02000000000000000000" pitchFamily="2" charset="0"/>
              </a:rPr>
              <a:t>– Class Teaching Assistant </a:t>
            </a:r>
            <a:r>
              <a:rPr lang="en-GB" sz="11200" dirty="0" smtClean="0">
                <a:latin typeface="Twinkl Cursive Looped Thin" panose="02000000000000000000" pitchFamily="2" charset="0"/>
              </a:rPr>
              <a:t>(Tuesday mornings)</a:t>
            </a:r>
            <a:endParaRPr lang="en-GB" sz="11200" dirty="0" smtClean="0">
              <a:latin typeface="Twinkl Cursive Looped Thin" panose="02000000000000000000" pitchFamily="2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GB" sz="11200" dirty="0" smtClean="0">
                <a:latin typeface="Twinkl Cursive Looped Thin" panose="02000000000000000000" pitchFamily="2" charset="0"/>
              </a:rPr>
              <a:t>Mrs </a:t>
            </a:r>
            <a:r>
              <a:rPr lang="en-GB" sz="11200" dirty="0" smtClean="0">
                <a:latin typeface="Twinkl Cursive Looped Thin" panose="02000000000000000000" pitchFamily="2" charset="0"/>
              </a:rPr>
              <a:t>Cox  </a:t>
            </a:r>
            <a:r>
              <a:rPr lang="en-GB" sz="11200" dirty="0" smtClean="0">
                <a:latin typeface="Twinkl Cursive Looped Thin" panose="02000000000000000000" pitchFamily="2" charset="0"/>
              </a:rPr>
              <a:t>- Class Teaching Assistant </a:t>
            </a:r>
            <a:r>
              <a:rPr lang="en-GB" sz="11200" dirty="0" smtClean="0">
                <a:latin typeface="Twinkl Cursive Looped Thin" panose="02000000000000000000" pitchFamily="2" charset="0"/>
              </a:rPr>
              <a:t>(Weds – Fri mornings)</a:t>
            </a:r>
            <a:endParaRPr lang="en-GB" sz="11200" dirty="0" smtClean="0">
              <a:latin typeface="Twinkl Cursive Looped Thin" panose="02000000000000000000" pitchFamily="2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GB" sz="11200" dirty="0" smtClean="0">
                <a:latin typeface="Twinkl Cursive Looped Thin" panose="02000000000000000000" pitchFamily="2" charset="0"/>
              </a:rPr>
              <a:t>Mrs </a:t>
            </a:r>
            <a:r>
              <a:rPr lang="en-GB" sz="11200" dirty="0" err="1" smtClean="0">
                <a:latin typeface="Twinkl Cursive Looped Thin" panose="02000000000000000000" pitchFamily="2" charset="0"/>
              </a:rPr>
              <a:t>Gray</a:t>
            </a:r>
            <a:r>
              <a:rPr lang="en-GB" sz="11200" dirty="0" smtClean="0">
                <a:latin typeface="Twinkl Cursive Looped Thin" panose="02000000000000000000" pitchFamily="2" charset="0"/>
              </a:rPr>
              <a:t> – PPA cover (RE, </a:t>
            </a:r>
            <a:r>
              <a:rPr lang="en-GB" sz="11200" dirty="0" smtClean="0">
                <a:latin typeface="Twinkl Cursive Looped Thin" panose="02000000000000000000" pitchFamily="2" charset="0"/>
              </a:rPr>
              <a:t>Tuesday PM</a:t>
            </a:r>
            <a:r>
              <a:rPr lang="en-GB" sz="11200" dirty="0" smtClean="0">
                <a:latin typeface="Twinkl Cursive Looped Thin" panose="02000000000000000000" pitchFamily="2" charset="0"/>
              </a:rPr>
              <a:t>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1200" dirty="0" smtClean="0">
                <a:latin typeface="Twinkl Cursive Looped Thin" panose="02000000000000000000" pitchFamily="2" charset="0"/>
              </a:rPr>
              <a:t>Miss </a:t>
            </a:r>
            <a:r>
              <a:rPr lang="en-GB" sz="11200" dirty="0" err="1" smtClean="0">
                <a:latin typeface="Twinkl Cursive Looped Thin" panose="02000000000000000000" pitchFamily="2" charset="0"/>
              </a:rPr>
              <a:t>Lambe</a:t>
            </a:r>
            <a:r>
              <a:rPr lang="en-GB" sz="11200" dirty="0" smtClean="0">
                <a:latin typeface="Twinkl Cursive Looped Thin" panose="02000000000000000000" pitchFamily="2" charset="0"/>
              </a:rPr>
              <a:t> – PPA cover (PE, </a:t>
            </a:r>
            <a:r>
              <a:rPr lang="en-GB" sz="11200" dirty="0" smtClean="0">
                <a:latin typeface="Twinkl Cursive Looped Thin" panose="02000000000000000000" pitchFamily="2" charset="0"/>
              </a:rPr>
              <a:t>Tuesday </a:t>
            </a:r>
            <a:r>
              <a:rPr lang="en-GB" sz="11200" dirty="0" smtClean="0">
                <a:latin typeface="Twinkl Cursive Looped Thin" panose="02000000000000000000" pitchFamily="2" charset="0"/>
              </a:rPr>
              <a:t>PM)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098" name="Picture 2" descr="63 Teamwork Makes The Dream Work Stock Vector Illustration and Royalty Free  Teamwork Makes The Dream Wor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124801"/>
            <a:ext cx="2177142" cy="217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76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The Year ahead…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Term 1 – </a:t>
            </a:r>
            <a:r>
              <a:rPr lang="en-GB" dirty="0" smtClean="0">
                <a:latin typeface="Twinkl Cursive Looped Thin" panose="02000000000000000000" pitchFamily="2" charset="0"/>
              </a:rPr>
              <a:t>Mad about Maya!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2 – </a:t>
            </a:r>
            <a:r>
              <a:rPr lang="en-GB" dirty="0" smtClean="0">
                <a:latin typeface="Twinkl Cursive Looped Thin" panose="02000000000000000000" pitchFamily="2" charset="0"/>
              </a:rPr>
              <a:t>The Shang Dynasty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3 –</a:t>
            </a:r>
            <a:r>
              <a:rPr lang="en-GB" dirty="0">
                <a:latin typeface="Twinkl Cursive Looped Thin" panose="02000000000000000000" pitchFamily="2" charset="0"/>
              </a:rPr>
              <a:t> </a:t>
            </a:r>
            <a:r>
              <a:rPr lang="en-GB" dirty="0" smtClean="0">
                <a:latin typeface="Twinkl Cursive Looped Thin" panose="02000000000000000000" pitchFamily="2" charset="0"/>
              </a:rPr>
              <a:t>Home sweet habitat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4 – </a:t>
            </a:r>
            <a:r>
              <a:rPr lang="en-GB" dirty="0" smtClean="0">
                <a:latin typeface="Twinkl Cursive Looped Thin" panose="02000000000000000000" pitchFamily="2" charset="0"/>
              </a:rPr>
              <a:t>Ask me about Asia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5 – It’s </a:t>
            </a:r>
            <a:r>
              <a:rPr lang="en-GB" dirty="0" smtClean="0">
                <a:latin typeface="Twinkl Cursive Looped Thin" panose="02000000000000000000" pitchFamily="2" charset="0"/>
              </a:rPr>
              <a:t>the sound of the Greeks</a:t>
            </a: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</a:t>
            </a:r>
            <a:r>
              <a:rPr lang="en-GB" dirty="0" smtClean="0">
                <a:latin typeface="Twinkl Cursive Looped Thin" panose="02000000000000000000" pitchFamily="2" charset="0"/>
              </a:rPr>
              <a:t>6 – </a:t>
            </a:r>
            <a:r>
              <a:rPr lang="en-GB" dirty="0" smtClean="0">
                <a:latin typeface="Twinkl Cursive Looped Thin" panose="02000000000000000000" pitchFamily="2" charset="0"/>
              </a:rPr>
              <a:t>What makes Bristol brilliant?</a:t>
            </a:r>
            <a:endParaRPr lang="en-GB" dirty="0" smtClean="0">
              <a:latin typeface="Twinkl Cursive Looped Thi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3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Trips!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Twinkl Cursive Looped Thin" panose="02000000000000000000" pitchFamily="2" charset="0"/>
              </a:rPr>
              <a:t>18th December –Tobacco Factory whole school trip </a:t>
            </a:r>
            <a:br>
              <a:rPr lang="en-GB" sz="3600" dirty="0" smtClean="0">
                <a:latin typeface="Twinkl Cursive Looped Thin" panose="02000000000000000000" pitchFamily="2" charset="0"/>
              </a:rPr>
            </a:br>
            <a:endParaRPr lang="en-GB" sz="3600" dirty="0" smtClean="0">
              <a:latin typeface="Twinkl Cursive Looped Thin" panose="02000000000000000000" pitchFamily="2" charset="0"/>
            </a:endParaRPr>
          </a:p>
          <a:p>
            <a:r>
              <a:rPr lang="en-GB" sz="3600" dirty="0" smtClean="0">
                <a:latin typeface="Twinkl Cursive Looped Thin" panose="02000000000000000000" pitchFamily="2" charset="0"/>
              </a:rPr>
              <a:t>20</a:t>
            </a:r>
            <a:r>
              <a:rPr lang="en-GB" sz="3600" baseline="30000" dirty="0" smtClean="0">
                <a:latin typeface="Twinkl Cursive Looped Thin" panose="02000000000000000000" pitchFamily="2" charset="0"/>
              </a:rPr>
              <a:t>th</a:t>
            </a:r>
            <a:r>
              <a:rPr lang="en-GB" sz="3600" dirty="0" smtClean="0">
                <a:latin typeface="Twinkl Cursive Looped Thin" panose="02000000000000000000" pitchFamily="2" charset="0"/>
              </a:rPr>
              <a:t> </a:t>
            </a:r>
            <a:r>
              <a:rPr lang="en-GB" sz="3600" dirty="0">
                <a:latin typeface="Twinkl Cursive Looped Thin" panose="02000000000000000000" pitchFamily="2" charset="0"/>
              </a:rPr>
              <a:t>January– Bristol Zoo Project trip</a:t>
            </a:r>
          </a:p>
          <a:p>
            <a:pPr marL="0" indent="0">
              <a:buNone/>
            </a:pPr>
            <a:endParaRPr lang="en-GB" sz="3600" dirty="0" smtClean="0">
              <a:latin typeface="Twinkl Cursive Looped Thin" panose="02000000000000000000" pitchFamily="2" charset="0"/>
            </a:endParaRPr>
          </a:p>
          <a:p>
            <a:r>
              <a:rPr lang="en-GB" sz="3600" dirty="0" smtClean="0">
                <a:latin typeface="Twinkl Cursive Looped Thin" panose="02000000000000000000" pitchFamily="2" charset="0"/>
              </a:rPr>
              <a:t>7</a:t>
            </a:r>
            <a:r>
              <a:rPr lang="en-GB" sz="3600" baseline="30000" dirty="0" smtClean="0">
                <a:latin typeface="Twinkl Cursive Looped Thin" panose="02000000000000000000" pitchFamily="2" charset="0"/>
              </a:rPr>
              <a:t>th</a:t>
            </a:r>
            <a:r>
              <a:rPr lang="en-GB" sz="3600" dirty="0" smtClean="0">
                <a:latin typeface="Twinkl Cursive Looped Thin" panose="02000000000000000000" pitchFamily="2" charset="0"/>
              </a:rPr>
              <a:t> July– Aerospace trip (provisional date)</a:t>
            </a:r>
            <a:endParaRPr lang="en-GB" sz="3600" dirty="0" smtClean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Twinkl Cursive Looped Thin" panose="02000000000000000000" pitchFamily="2" charset="0"/>
              </a:rPr>
              <a:t/>
            </a:r>
            <a:br>
              <a:rPr lang="en-GB" sz="1600" dirty="0" smtClean="0">
                <a:latin typeface="Twinkl Cursive Looped Thin" panose="02000000000000000000" pitchFamily="2" charset="0"/>
              </a:rPr>
            </a:br>
            <a:r>
              <a:rPr lang="en-GB" sz="1600" dirty="0" smtClean="0">
                <a:latin typeface="Twinkl Cursive Looped Thin" panose="02000000000000000000" pitchFamily="2" charset="0"/>
              </a:rPr>
              <a:t>We will inform you of any date changes/trip details nearer the time. </a:t>
            </a:r>
            <a:endParaRPr lang="en-GB" sz="1600" dirty="0" smtClean="0">
              <a:latin typeface="Twinkl Cursive Looped Thin" panose="02000000000000000000" pitchFamily="2" charset="0"/>
            </a:endParaRPr>
          </a:p>
          <a:p>
            <a:endParaRPr lang="en-GB" sz="3600" dirty="0" smtClean="0">
              <a:latin typeface="Twinkl Cursive Looped Thin" panose="02000000000000000000" pitchFamily="2" charset="0"/>
            </a:endParaRPr>
          </a:p>
          <a:p>
            <a:endParaRPr lang="en-GB" dirty="0"/>
          </a:p>
        </p:txBody>
      </p:sp>
      <p:pic>
        <p:nvPicPr>
          <p:cNvPr id="3074" name="Picture 2" descr="School Day Trips with The School Travel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709" y="4898133"/>
            <a:ext cx="2768144" cy="195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67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Key information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825625"/>
            <a:ext cx="11092543" cy="4351338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smtClean="0">
                <a:latin typeface="Twinkl Cursive Looped Thin" panose="02000000000000000000" pitchFamily="2" charset="0"/>
              </a:rPr>
              <a:t>Please ensure your child brings their reading </a:t>
            </a:r>
          </a:p>
          <a:p>
            <a:pPr marL="0" indent="0">
              <a:buNone/>
            </a:pPr>
            <a:r>
              <a:rPr lang="en-GB" sz="2000" dirty="0" smtClean="0">
                <a:latin typeface="Twinkl Cursive Looped Thin" panose="02000000000000000000" pitchFamily="2" charset="0"/>
              </a:rPr>
              <a:t>record and water bottle everyday.</a:t>
            </a:r>
          </a:p>
          <a:p>
            <a:pPr marL="0" indent="0">
              <a:buNone/>
            </a:pPr>
            <a:endParaRPr lang="en-GB" sz="2000" dirty="0">
              <a:latin typeface="Twinkl Cursive Looped Thin" panose="02000000000000000000" pitchFamily="2" charset="0"/>
            </a:endParaRPr>
          </a:p>
          <a:p>
            <a:r>
              <a:rPr lang="en-GB" sz="2000" dirty="0" smtClean="0">
                <a:latin typeface="Twinkl Cursive Looped Thin" panose="02000000000000000000" pitchFamily="2" charset="0"/>
              </a:rPr>
              <a:t>Please ensure your child brings their Home learning books in every Thursday. Homework will then be marked, new sheets stuck in and sent back out on Fridays. </a:t>
            </a:r>
          </a:p>
          <a:p>
            <a:pPr marL="0" indent="0">
              <a:buNone/>
            </a:pPr>
            <a:endParaRPr lang="en-GB" sz="2000" dirty="0" smtClean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Please ensure your child brings in a healthy snack for break time. Fruit or cereal bars please. NO NUTS.</a:t>
            </a:r>
          </a:p>
          <a:p>
            <a:pPr marL="0" indent="0">
              <a:buNone/>
            </a:pPr>
            <a:endParaRPr lang="en-GB" sz="2000" dirty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All uniform should be named.</a:t>
            </a:r>
          </a:p>
          <a:p>
            <a:endParaRPr lang="en-GB" sz="2000" dirty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PE kits – Gold top, black bottoms (shoes children can do up independently) </a:t>
            </a:r>
          </a:p>
          <a:p>
            <a:pPr marL="0" indent="0">
              <a:buNone/>
            </a:pP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Hair tied back and all jewellery removed. </a:t>
            </a:r>
          </a:p>
          <a:p>
            <a:pPr marL="0" indent="0" algn="ctr">
              <a:buNone/>
            </a:pP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PE days </a:t>
            </a: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are Tuesdays and  </a:t>
            </a: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Wednesday (swimming Terms 1 and 2</a:t>
            </a: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). </a:t>
            </a:r>
            <a:endParaRPr lang="en-GB" dirty="0" smtClean="0"/>
          </a:p>
        </p:txBody>
      </p:sp>
      <p:pic>
        <p:nvPicPr>
          <p:cNvPr id="2050" name="Picture 2" descr="Male hand holding megaphone with important information speech bubble.  Loudspeaker. Banner for business, marketing and advertising. Vector  illustration. Stock Vector | Adobe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319" y="43656"/>
            <a:ext cx="2844937" cy="210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75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5726"/>
            <a:ext cx="10515600" cy="5541237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Children should be reading at home 5 times a week. </a:t>
            </a: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They should be reading aloud to an adult. This will enable them to read fluently and understand what they are reading.</a:t>
            </a: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Please talk to your child about the book they are reading and ask them questions where necessary. </a:t>
            </a:r>
          </a:p>
          <a:p>
            <a:pPr marL="0" indent="0">
              <a:buNone/>
            </a:pPr>
            <a:endParaRPr lang="en-GB" dirty="0" smtClean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Spelling practise – word lists are in each home learning book. Practice writing each word in different ways. Then put into sentences. </a:t>
            </a:r>
          </a:p>
          <a:p>
            <a:pPr marL="0" indent="0">
              <a:buNone/>
            </a:pPr>
            <a:endParaRPr lang="en-GB" dirty="0" smtClean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TT </a:t>
            </a:r>
            <a:r>
              <a:rPr lang="en-GB" dirty="0" err="1" smtClean="0">
                <a:latin typeface="Twinkl Cursive Looped Thin" panose="02000000000000000000" pitchFamily="2" charset="0"/>
              </a:rPr>
              <a:t>Rockstars</a:t>
            </a:r>
            <a:r>
              <a:rPr lang="en-GB" dirty="0" smtClean="0">
                <a:latin typeface="Twinkl Cursive Looped Thin" panose="02000000000000000000" pitchFamily="2" charset="0"/>
              </a:rPr>
              <a:t> – your child should complete 20 </a:t>
            </a:r>
            <a:r>
              <a:rPr lang="en-GB" dirty="0" err="1" smtClean="0">
                <a:latin typeface="Twinkl Cursive Looped Thin" panose="02000000000000000000" pitchFamily="2" charset="0"/>
              </a:rPr>
              <a:t>mins</a:t>
            </a:r>
            <a:r>
              <a:rPr lang="en-GB" dirty="0" smtClean="0">
                <a:latin typeface="Twinkl Cursive Looped Thin" panose="02000000000000000000" pitchFamily="2" charset="0"/>
              </a:rPr>
              <a:t> of Garage activities </a:t>
            </a:r>
            <a:r>
              <a:rPr lang="en-GB" dirty="0" smtClean="0">
                <a:latin typeface="Twinkl Cursive Looped Thin" panose="02000000000000000000" pitchFamily="2" charset="0"/>
              </a:rPr>
              <a:t>weekly</a:t>
            </a:r>
            <a:r>
              <a:rPr lang="en-GB" dirty="0">
                <a:latin typeface="Twinkl Cursive Looped Thin" panose="02000000000000000000" pitchFamily="2" charset="0"/>
              </a:rPr>
              <a:t> </a:t>
            </a:r>
            <a:r>
              <a:rPr lang="en-GB" dirty="0" smtClean="0">
                <a:latin typeface="Twinkl Cursive Looped Thin" panose="02000000000000000000" pitchFamily="2" charset="0"/>
              </a:rPr>
              <a:t>(Term 1 and 2).</a:t>
            </a:r>
          </a:p>
          <a:p>
            <a:r>
              <a:rPr lang="en-GB" dirty="0" smtClean="0">
                <a:latin typeface="Twinkl Cursive Looped Thin" panose="02000000000000000000" pitchFamily="2" charset="0"/>
              </a:rPr>
              <a:t>After Christmas TT </a:t>
            </a:r>
            <a:r>
              <a:rPr lang="en-GB" dirty="0" err="1" smtClean="0">
                <a:latin typeface="Twinkl Cursive Looped Thin" panose="02000000000000000000" pitchFamily="2" charset="0"/>
              </a:rPr>
              <a:t>Rockstars</a:t>
            </a:r>
            <a:r>
              <a:rPr lang="en-GB" dirty="0" smtClean="0">
                <a:latin typeface="Twinkl Cursive Looped Thin" panose="02000000000000000000" pitchFamily="2" charset="0"/>
              </a:rPr>
              <a:t> will change to 5 </a:t>
            </a:r>
            <a:r>
              <a:rPr lang="en-GB" dirty="0" err="1" smtClean="0">
                <a:latin typeface="Twinkl Cursive Looped Thin" panose="02000000000000000000" pitchFamily="2" charset="0"/>
              </a:rPr>
              <a:t>soundcheck</a:t>
            </a:r>
            <a:r>
              <a:rPr lang="en-GB" dirty="0" smtClean="0">
                <a:latin typeface="Twinkl Cursive Looped Thin" panose="02000000000000000000" pitchFamily="2" charset="0"/>
              </a:rPr>
              <a:t> games and 15 </a:t>
            </a:r>
            <a:r>
              <a:rPr lang="en-GB" dirty="0" err="1" smtClean="0">
                <a:latin typeface="Twinkl Cursive Looped Thin" panose="02000000000000000000" pitchFamily="2" charset="0"/>
              </a:rPr>
              <a:t>mins</a:t>
            </a:r>
            <a:r>
              <a:rPr lang="en-GB" dirty="0" smtClean="0">
                <a:latin typeface="Twinkl Cursive Looped Thin" panose="02000000000000000000" pitchFamily="2" charset="0"/>
              </a:rPr>
              <a:t> garage to prepare for TT Check in June. 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endParaRPr lang="en-GB" dirty="0" smtClean="0">
              <a:latin typeface="Twinkl Cursive Looped Thin" panose="02000000000000000000" pitchFamily="2" charset="0"/>
            </a:endParaRPr>
          </a:p>
          <a:p>
            <a:endParaRPr lang="en-GB" dirty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Books checked weekly (A member of staff will read with your child every 2 weeks)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pic>
        <p:nvPicPr>
          <p:cNvPr id="1026" name="Picture 2" descr="Llanvihangel Crucorney Primary School - Home Lear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674" y="44631"/>
            <a:ext cx="1576252" cy="118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41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Communication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949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  <a:hlinkClick r:id="rId2"/>
              </a:rPr>
              <a:t>Asiaclass@sgmail.org.uk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  <a:hlinkClick r:id="rId3"/>
              </a:rPr>
              <a:t>ManorPrimary@sgmail.org.uk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If urgent please email school, however I will check class emails daily. </a:t>
            </a:r>
          </a:p>
          <a:p>
            <a:pPr marL="0" indent="0">
              <a:buNone/>
            </a:pPr>
            <a:endParaRPr lang="en-GB" dirty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SLT on gate in the morning.</a:t>
            </a:r>
          </a:p>
          <a:p>
            <a:pPr marL="0" indent="0">
              <a:buNone/>
            </a:pPr>
            <a:endParaRPr lang="en-GB" dirty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I will be on the gate in the afternoon.</a:t>
            </a:r>
          </a:p>
        </p:txBody>
      </p:sp>
    </p:spTree>
    <p:extLst>
      <p:ext uri="{BB962C8B-B14F-4D97-AF65-F5344CB8AC3E}">
        <p14:creationId xmlns:p14="http://schemas.microsoft.com/office/powerpoint/2010/main" val="160118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Maternity 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Letter-join Basic 8" panose="02000505000000020003" pitchFamily="2" charset="0"/>
              </a:rPr>
              <a:t>I will be leaving to have a baby during Term 2. </a:t>
            </a:r>
            <a:br>
              <a:rPr lang="en-GB" dirty="0" smtClean="0">
                <a:latin typeface="Letter-join Basic 8" panose="02000505000000020003" pitchFamily="2" charset="0"/>
              </a:rPr>
            </a:br>
            <a:r>
              <a:rPr lang="en-GB" dirty="0" smtClean="0">
                <a:latin typeface="Letter-join Basic 8" panose="02000505000000020003" pitchFamily="2" charset="0"/>
              </a:rPr>
              <a:t>Details of my cover will be announced nearer the time, any questions or concerns please come and speak to me </a:t>
            </a:r>
            <a:r>
              <a:rPr lang="en-GB" dirty="0" smtClean="0">
                <a:latin typeface="Letter-join Basic 8" panose="02000505000000020003" pitchFamily="2" charset="0"/>
                <a:sym typeface="Wingdings" panose="05000000000000000000" pitchFamily="2" charset="2"/>
              </a:rPr>
              <a:t> </a:t>
            </a:r>
            <a:endParaRPr lang="en-GB" dirty="0">
              <a:latin typeface="Letter-join Basic 8" panose="02000505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9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461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Letter-join Basic 8</vt:lpstr>
      <vt:lpstr>Twinkl Cursive Looped Thin</vt:lpstr>
      <vt:lpstr>Wingdings</vt:lpstr>
      <vt:lpstr>Office Theme</vt:lpstr>
      <vt:lpstr>Welcome to </vt:lpstr>
      <vt:lpstr>Your teaching team…</vt:lpstr>
      <vt:lpstr>The Year ahead…</vt:lpstr>
      <vt:lpstr>Trips!</vt:lpstr>
      <vt:lpstr>Key information</vt:lpstr>
      <vt:lpstr>PowerPoint Presentation</vt:lpstr>
      <vt:lpstr>Communication</vt:lpstr>
      <vt:lpstr>Maternity </vt:lpstr>
    </vt:vector>
  </TitlesOfParts>
  <Company>Integra Schools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John Israel</dc:creator>
  <cp:lastModifiedBy>Rhiannon Spencer</cp:lastModifiedBy>
  <cp:revision>12</cp:revision>
  <dcterms:created xsi:type="dcterms:W3CDTF">2023-07-21T10:57:59Z</dcterms:created>
  <dcterms:modified xsi:type="dcterms:W3CDTF">2024-09-02T11:04:25Z</dcterms:modified>
</cp:coreProperties>
</file>