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5804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113309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62B433-EFF8-4729-8468-3D99AC081BA8}"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29953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962B433-EFF8-4729-8468-3D99AC081BA8}"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356138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962B433-EFF8-4729-8468-3D99AC081BA8}"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880896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962B433-EFF8-4729-8468-3D99AC081BA8}"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764405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62B433-EFF8-4729-8468-3D99AC081BA8}"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559772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62B433-EFF8-4729-8468-3D99AC081BA8}"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61069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62B433-EFF8-4729-8468-3D99AC081BA8}"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55937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496742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316649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mic Sans MS" panose="030F0702030302020204" pitchFamily="66" charset="0"/>
              </a:defRPr>
            </a:lvl1pPr>
          </a:lstStyle>
          <a:p>
            <a:fld id="{1962B433-EFF8-4729-8468-3D99AC081BA8}" type="datetimeFigureOut">
              <a:rPr lang="en-GB" smtClean="0"/>
              <a:pPr/>
              <a:t>14/09/2026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omic Sans MS" panose="030F0702030302020204" pitchFamily="66"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omic Sans MS" panose="030F0702030302020204" pitchFamily="66" charset="0"/>
              </a:defRPr>
            </a:lvl1pPr>
          </a:lstStyle>
          <a:p>
            <a:fld id="{7DB5FB63-23CD-4ACA-A936-315406F5EE50}" type="slidenum">
              <a:rPr lang="en-GB" smtClean="0"/>
              <a:pPr/>
              <a:t>‹#›</a:t>
            </a:fld>
            <a:endParaRPr lang="en-GB" dirty="0"/>
          </a:p>
        </p:txBody>
      </p:sp>
    </p:spTree>
    <p:extLst>
      <p:ext uri="{BB962C8B-B14F-4D97-AF65-F5344CB8AC3E}">
        <p14:creationId xmlns:p14="http://schemas.microsoft.com/office/powerpoint/2010/main" val="2133217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omic Sans MS" panose="030F07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ManorPrimary@sgmail.org.uk" TargetMode="External"/><Relationship Id="rId2" Type="http://schemas.openxmlformats.org/officeDocument/2006/relationships/hyperlink" Target="mailto:AfricaClass@sgmail.org.u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73425"/>
            <a:ext cx="9144000" cy="1890803"/>
          </a:xfrm>
        </p:spPr>
        <p:txBody>
          <a:bodyPr>
            <a:normAutofit/>
          </a:bodyPr>
          <a:lstStyle/>
          <a:p>
            <a:r>
              <a:rPr lang="en-GB" sz="9600" dirty="0">
                <a:latin typeface="SassoonPrimaryInfant" panose="00000400000000000000" pitchFamily="2" charset="0"/>
              </a:rPr>
              <a:t>Welcome to </a:t>
            </a:r>
          </a:p>
        </p:txBody>
      </p:sp>
      <p:sp>
        <p:nvSpPr>
          <p:cNvPr id="3" name="Subtitle 2"/>
          <p:cNvSpPr>
            <a:spLocks noGrp="1"/>
          </p:cNvSpPr>
          <p:nvPr>
            <p:ph type="subTitle" idx="1"/>
          </p:nvPr>
        </p:nvSpPr>
        <p:spPr>
          <a:xfrm>
            <a:off x="1524000" y="2696346"/>
            <a:ext cx="9144000" cy="1655762"/>
          </a:xfrm>
        </p:spPr>
        <p:txBody>
          <a:bodyPr>
            <a:normAutofit/>
          </a:bodyPr>
          <a:lstStyle/>
          <a:p>
            <a:r>
              <a:rPr lang="en-GB" sz="4800" dirty="0">
                <a:latin typeface="SassoonPrimaryInfant" panose="00000400000000000000" pitchFamily="2" charset="0"/>
              </a:rPr>
              <a:t>Africa Class!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0894" y="3814355"/>
            <a:ext cx="2236991" cy="2241096"/>
          </a:xfrm>
          <a:prstGeom prst="rect">
            <a:avLst/>
          </a:prstGeom>
        </p:spPr>
      </p:pic>
    </p:spTree>
    <p:extLst>
      <p:ext uri="{BB962C8B-B14F-4D97-AF65-F5344CB8AC3E}">
        <p14:creationId xmlns:p14="http://schemas.microsoft.com/office/powerpoint/2010/main" val="3898998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SassoonPrimaryInfant" panose="00000400000000000000" pitchFamily="2" charset="0"/>
              </a:rPr>
              <a:t>Your teaching team…</a:t>
            </a:r>
          </a:p>
        </p:txBody>
      </p:sp>
      <p:sp>
        <p:nvSpPr>
          <p:cNvPr id="3" name="Content Placeholder 2"/>
          <p:cNvSpPr>
            <a:spLocks noGrp="1"/>
          </p:cNvSpPr>
          <p:nvPr>
            <p:ph idx="1"/>
          </p:nvPr>
        </p:nvSpPr>
        <p:spPr>
          <a:xfrm>
            <a:off x="838200" y="1510145"/>
            <a:ext cx="10515600" cy="5223054"/>
          </a:xfrm>
        </p:spPr>
        <p:txBody>
          <a:bodyPr>
            <a:normAutofit/>
          </a:bodyPr>
          <a:lstStyle/>
          <a:p>
            <a:pPr marL="0" indent="0">
              <a:buNone/>
            </a:pPr>
            <a:r>
              <a:rPr lang="en-GB" dirty="0">
                <a:latin typeface="SassoonPrimaryInfant" panose="00000400000000000000" pitchFamily="2" charset="0"/>
              </a:rPr>
              <a:t>Miss Walker – Class Teacher </a:t>
            </a:r>
          </a:p>
          <a:p>
            <a:pPr marL="0" indent="0">
              <a:buNone/>
            </a:pPr>
            <a:endParaRPr lang="en-GB" dirty="0">
              <a:latin typeface="SassoonPrimaryInfant" panose="00000400000000000000" pitchFamily="2" charset="0"/>
            </a:endParaRPr>
          </a:p>
          <a:p>
            <a:pPr marL="0" indent="0">
              <a:buNone/>
            </a:pPr>
            <a:r>
              <a:rPr lang="en-GB" dirty="0">
                <a:latin typeface="SassoonPrimaryInfant" panose="00000400000000000000" pitchFamily="2" charset="0"/>
              </a:rPr>
              <a:t>Miss Andrews – Teaching assistant </a:t>
            </a:r>
          </a:p>
          <a:p>
            <a:pPr marL="0" indent="0">
              <a:buNone/>
            </a:pPr>
            <a:r>
              <a:rPr lang="en-GB" dirty="0">
                <a:latin typeface="SassoonPrimaryInfant" panose="00000400000000000000" pitchFamily="2" charset="0"/>
              </a:rPr>
              <a:t>Mrs Arnott – Teaching assistant </a:t>
            </a:r>
          </a:p>
          <a:p>
            <a:pPr marL="0" indent="0">
              <a:buNone/>
            </a:pPr>
            <a:r>
              <a:rPr lang="en-GB" dirty="0">
                <a:latin typeface="SassoonPrimaryInfant" panose="00000400000000000000" pitchFamily="2" charset="0"/>
              </a:rPr>
              <a:t>Miss Mac – Teaching assistant </a:t>
            </a:r>
          </a:p>
          <a:p>
            <a:pPr marL="0" indent="0">
              <a:buNone/>
            </a:pPr>
            <a:endParaRPr lang="en-GB" dirty="0">
              <a:latin typeface="SassoonPrimaryInfant" panose="00000400000000000000" pitchFamily="2" charset="0"/>
            </a:endParaRPr>
          </a:p>
          <a:p>
            <a:pPr marL="0" indent="0">
              <a:buNone/>
            </a:pPr>
            <a:r>
              <a:rPr lang="en-GB" dirty="0">
                <a:latin typeface="SassoonPrimaryInfant" panose="00000400000000000000" pitchFamily="2" charset="0"/>
              </a:rPr>
              <a:t>Mrs Molina </a:t>
            </a:r>
          </a:p>
          <a:p>
            <a:pPr marL="0" indent="0">
              <a:buNone/>
            </a:pPr>
            <a:r>
              <a:rPr lang="en-GB" dirty="0">
                <a:latin typeface="SassoonPrimaryInfant" panose="00000400000000000000" pitchFamily="2" charset="0"/>
              </a:rPr>
              <a:t>(PPA Cover)</a:t>
            </a:r>
          </a:p>
          <a:p>
            <a:pPr marL="0" indent="0">
              <a:buNone/>
            </a:pPr>
            <a:endParaRPr lang="en-GB" dirty="0">
              <a:latin typeface="SassoonPrimaryInfant" panose="00000400000000000000" pitchFamily="2" charset="0"/>
            </a:endParaRPr>
          </a:p>
        </p:txBody>
      </p:sp>
      <p:pic>
        <p:nvPicPr>
          <p:cNvPr id="4098" name="Picture 2" descr="63 Teamwork Makes The Dream Work Stock Vector Illustration and Royalty Free  Teamwork Makes The Dream Work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6660" y="124801"/>
            <a:ext cx="2544082" cy="2544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762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07084"/>
          </a:xfrm>
        </p:spPr>
        <p:txBody>
          <a:bodyPr/>
          <a:lstStyle/>
          <a:p>
            <a:r>
              <a:rPr lang="en-GB" dirty="0">
                <a:latin typeface="SassoonPrimaryInfant" panose="00000400000000000000" pitchFamily="2" charset="0"/>
              </a:rPr>
              <a:t>The Year ahead…</a:t>
            </a:r>
          </a:p>
        </p:txBody>
      </p:sp>
      <p:sp>
        <p:nvSpPr>
          <p:cNvPr id="3" name="Content Placeholder 2"/>
          <p:cNvSpPr>
            <a:spLocks noGrp="1"/>
          </p:cNvSpPr>
          <p:nvPr>
            <p:ph idx="1"/>
          </p:nvPr>
        </p:nvSpPr>
        <p:spPr>
          <a:xfrm>
            <a:off x="490330" y="1163782"/>
            <a:ext cx="11277600" cy="5500254"/>
          </a:xfrm>
        </p:spPr>
        <p:txBody>
          <a:bodyPr>
            <a:normAutofit fontScale="92500" lnSpcReduction="20000"/>
          </a:bodyPr>
          <a:lstStyle/>
          <a:p>
            <a:r>
              <a:rPr lang="en-GB" dirty="0">
                <a:latin typeface="SassoonPrimaryInfant" panose="00000400000000000000" pitchFamily="2" charset="0"/>
              </a:rPr>
              <a:t>Term 1 – Healthcare Heroes</a:t>
            </a:r>
          </a:p>
          <a:p>
            <a:pPr lvl="1"/>
            <a:r>
              <a:rPr lang="en-GB" dirty="0">
                <a:latin typeface="SassoonPrimaryInfant" panose="00000400000000000000" pitchFamily="2" charset="0"/>
              </a:rPr>
              <a:t>Florence Nightingale and Mary Seacole, seasons and the weather, Eric Carle </a:t>
            </a:r>
          </a:p>
          <a:p>
            <a:r>
              <a:rPr lang="en-GB" dirty="0">
                <a:latin typeface="SassoonPrimaryInfant" panose="00000400000000000000" pitchFamily="2" charset="0"/>
              </a:rPr>
              <a:t>Term 2 – Girl Power</a:t>
            </a:r>
          </a:p>
          <a:p>
            <a:pPr lvl="1"/>
            <a:r>
              <a:rPr lang="en-GB" dirty="0">
                <a:latin typeface="SassoonPrimaryInfant" panose="00000400000000000000" pitchFamily="2" charset="0"/>
              </a:rPr>
              <a:t>Rosa Parks and Emmeline Pankhurst, seasonal changes, collage </a:t>
            </a:r>
          </a:p>
          <a:p>
            <a:r>
              <a:rPr lang="en-GB" dirty="0">
                <a:latin typeface="SassoonPrimaryInfant" panose="00000400000000000000" pitchFamily="2" charset="0"/>
              </a:rPr>
              <a:t>Term 3 – All about Africa</a:t>
            </a:r>
          </a:p>
          <a:p>
            <a:pPr lvl="1"/>
            <a:r>
              <a:rPr lang="en-GB" dirty="0">
                <a:latin typeface="SassoonPrimaryInfant" panose="00000400000000000000" pitchFamily="2" charset="0"/>
              </a:rPr>
              <a:t>Africa, animals including humans, Molly Haslund, crudites</a:t>
            </a:r>
          </a:p>
          <a:p>
            <a:r>
              <a:rPr lang="en-GB" dirty="0">
                <a:latin typeface="SassoonPrimaryInfant" panose="00000400000000000000" pitchFamily="2" charset="0"/>
              </a:rPr>
              <a:t>Term 4 –  London’s Burning </a:t>
            </a:r>
          </a:p>
          <a:p>
            <a:pPr lvl="1"/>
            <a:r>
              <a:rPr lang="en-GB" dirty="0">
                <a:latin typeface="SassoonPrimaryInfant" panose="00000400000000000000" pitchFamily="2" charset="0"/>
              </a:rPr>
              <a:t>The Great Fire of London, Samuel Pepys, UK capital cities and plants, sculpture </a:t>
            </a:r>
          </a:p>
          <a:p>
            <a:r>
              <a:rPr lang="en-GB" dirty="0">
                <a:latin typeface="SassoonPrimaryInfant" panose="00000400000000000000" pitchFamily="2" charset="0"/>
              </a:rPr>
              <a:t>Term 5 – Midsummer Night’s Dream </a:t>
            </a:r>
          </a:p>
          <a:p>
            <a:pPr lvl="1"/>
            <a:r>
              <a:rPr lang="en-GB" dirty="0">
                <a:latin typeface="SassoonPrimaryInfant" panose="00000400000000000000" pitchFamily="2" charset="0"/>
              </a:rPr>
              <a:t>Shakespeare, seasons and weather, sculpture</a:t>
            </a:r>
          </a:p>
          <a:p>
            <a:r>
              <a:rPr lang="en-GB" dirty="0">
                <a:latin typeface="SassoonPrimaryInfant" panose="00000400000000000000" pitchFamily="2" charset="0"/>
              </a:rPr>
              <a:t>Term 6 – What makes Bristol Brilliant?</a:t>
            </a:r>
          </a:p>
          <a:p>
            <a:pPr lvl="1"/>
            <a:r>
              <a:rPr lang="en-GB" dirty="0">
                <a:latin typeface="SassoonPrimaryInfant" panose="00000400000000000000" pitchFamily="2" charset="0"/>
              </a:rPr>
              <a:t>John Cabot and the mining history of Coalpit Heath, bookmarks </a:t>
            </a:r>
          </a:p>
          <a:p>
            <a:pPr marL="0" indent="0">
              <a:buNone/>
            </a:pPr>
            <a:endParaRPr lang="en-GB" dirty="0">
              <a:latin typeface="SassoonPrimaryInfant" panose="00000400000000000000" pitchFamily="2" charset="0"/>
            </a:endParaRPr>
          </a:p>
          <a:p>
            <a:pPr marL="0" indent="0">
              <a:buNone/>
            </a:pPr>
            <a:r>
              <a:rPr lang="en-GB" dirty="0">
                <a:latin typeface="SassoonPrimaryInfant" panose="00000400000000000000" pitchFamily="2" charset="0"/>
              </a:rPr>
              <a:t>Further details will be sent out in the curriculum newsletter sent out at the beginning of term. </a:t>
            </a:r>
          </a:p>
        </p:txBody>
      </p:sp>
    </p:spTree>
    <p:extLst>
      <p:ext uri="{BB962C8B-B14F-4D97-AF65-F5344CB8AC3E}">
        <p14:creationId xmlns:p14="http://schemas.microsoft.com/office/powerpoint/2010/main" val="1642636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SassoonPrimaryInfant" panose="00000400000000000000" pitchFamily="2" charset="0"/>
              </a:rPr>
              <a:t>Trips!</a:t>
            </a:r>
          </a:p>
        </p:txBody>
      </p:sp>
      <p:sp>
        <p:nvSpPr>
          <p:cNvPr id="3" name="Content Placeholder 2"/>
          <p:cNvSpPr>
            <a:spLocks noGrp="1"/>
          </p:cNvSpPr>
          <p:nvPr>
            <p:ph idx="1"/>
          </p:nvPr>
        </p:nvSpPr>
        <p:spPr/>
        <p:txBody>
          <a:bodyPr>
            <a:normAutofit/>
          </a:bodyPr>
          <a:lstStyle/>
          <a:p>
            <a:pPr marL="0" indent="0">
              <a:buNone/>
            </a:pPr>
            <a:r>
              <a:rPr lang="en-GB" dirty="0">
                <a:latin typeface="SassoonPrimaryInfant" panose="00000400000000000000" pitchFamily="2" charset="0"/>
              </a:rPr>
              <a:t>Term 2 </a:t>
            </a:r>
          </a:p>
          <a:p>
            <a:r>
              <a:rPr lang="en-GB" dirty="0">
                <a:latin typeface="SassoonPrimaryInfant" panose="00000400000000000000" pitchFamily="2" charset="0"/>
              </a:rPr>
              <a:t>Theatre </a:t>
            </a:r>
          </a:p>
          <a:p>
            <a:pPr marL="0" indent="0">
              <a:buNone/>
            </a:pPr>
            <a:r>
              <a:rPr lang="en-GB" dirty="0">
                <a:latin typeface="SassoonPrimaryInfant" panose="00000400000000000000" pitchFamily="2" charset="0"/>
              </a:rPr>
              <a:t>Term 4 </a:t>
            </a:r>
          </a:p>
          <a:p>
            <a:r>
              <a:rPr lang="en-GB" dirty="0">
                <a:latin typeface="SassoonPrimaryInfant" panose="00000400000000000000" pitchFamily="2" charset="0"/>
              </a:rPr>
              <a:t>Westonbirt arboretum </a:t>
            </a:r>
          </a:p>
          <a:p>
            <a:pPr marL="0" indent="0">
              <a:buNone/>
            </a:pPr>
            <a:r>
              <a:rPr lang="en-GB" dirty="0">
                <a:latin typeface="SassoonPrimaryInfant" panose="00000400000000000000" pitchFamily="2" charset="0"/>
              </a:rPr>
              <a:t>Term 6 </a:t>
            </a:r>
          </a:p>
          <a:p>
            <a:r>
              <a:rPr lang="en-GB" dirty="0">
                <a:latin typeface="SassoonPrimaryInfant" panose="00000400000000000000" pitchFamily="2" charset="0"/>
              </a:rPr>
              <a:t>We the Curious </a:t>
            </a:r>
          </a:p>
          <a:p>
            <a:pPr marL="0" indent="0">
              <a:buNone/>
            </a:pPr>
            <a:endParaRPr lang="en-GB" dirty="0">
              <a:latin typeface="SassoonPrimaryInfant" panose="00000400000000000000" pitchFamily="2" charset="0"/>
            </a:endParaRPr>
          </a:p>
          <a:p>
            <a:r>
              <a:rPr lang="en-GB" dirty="0">
                <a:latin typeface="SassoonPrimaryInfant" panose="00000400000000000000" pitchFamily="2" charset="0"/>
              </a:rPr>
              <a:t>We hope to add some further trips but these are yet to be finalised   </a:t>
            </a:r>
          </a:p>
          <a:p>
            <a:endParaRPr lang="en-GB" dirty="0">
              <a:latin typeface="SassoonPrimaryInfant" panose="00000400000000000000" pitchFamily="2" charset="0"/>
            </a:endParaRPr>
          </a:p>
        </p:txBody>
      </p:sp>
      <p:pic>
        <p:nvPicPr>
          <p:cNvPr id="3074" name="Picture 2" descr="School Day Trips with The School Travel Comp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6740" y="365125"/>
            <a:ext cx="3505200" cy="2481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670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le hand holding megaphone with important information speech bubble.  Loudspeaker. Banner for business, marketing and advertising. Vector  illustration. Stock Vector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4116" y="43656"/>
            <a:ext cx="4629150" cy="3429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a:latin typeface="SassoonPrimaryInfant" panose="00000400000000000000" pitchFamily="2" charset="0"/>
              </a:rPr>
              <a:t>Key information</a:t>
            </a:r>
          </a:p>
        </p:txBody>
      </p:sp>
      <p:sp>
        <p:nvSpPr>
          <p:cNvPr id="3" name="Content Placeholder 2"/>
          <p:cNvSpPr>
            <a:spLocks noGrp="1"/>
          </p:cNvSpPr>
          <p:nvPr>
            <p:ph idx="1"/>
          </p:nvPr>
        </p:nvSpPr>
        <p:spPr>
          <a:xfrm>
            <a:off x="838200" y="1590261"/>
            <a:ext cx="10515600" cy="4797288"/>
          </a:xfrm>
        </p:spPr>
        <p:txBody>
          <a:bodyPr>
            <a:normAutofit/>
          </a:bodyPr>
          <a:lstStyle/>
          <a:p>
            <a:r>
              <a:rPr lang="en-GB" dirty="0">
                <a:latin typeface="SassoonPrimaryInfant" panose="00000400000000000000" pitchFamily="2" charset="0"/>
              </a:rPr>
              <a:t>Water bottles, reading record </a:t>
            </a:r>
          </a:p>
          <a:p>
            <a:r>
              <a:rPr lang="en-GB" dirty="0">
                <a:latin typeface="SassoonPrimaryInfant" panose="00000400000000000000" pitchFamily="2" charset="0"/>
              </a:rPr>
              <a:t>Snacks (no nuts also)</a:t>
            </a:r>
          </a:p>
          <a:p>
            <a:pPr lvl="1"/>
            <a:r>
              <a:rPr lang="en-GB" dirty="0">
                <a:latin typeface="SassoonPrimaryInfant" panose="00000400000000000000" pitchFamily="2" charset="0"/>
              </a:rPr>
              <a:t>The snack should be a piece of fruit or cereal bar </a:t>
            </a:r>
          </a:p>
          <a:p>
            <a:r>
              <a:rPr lang="en-GB" dirty="0">
                <a:latin typeface="SassoonPrimaryInfant" panose="00000400000000000000" pitchFamily="2" charset="0"/>
              </a:rPr>
              <a:t>Named uniform</a:t>
            </a:r>
          </a:p>
          <a:p>
            <a:pPr lvl="1"/>
            <a:r>
              <a:rPr lang="en-GB" dirty="0">
                <a:latin typeface="SassoonPrimaryInfant" panose="00000400000000000000" pitchFamily="2" charset="0"/>
              </a:rPr>
              <a:t>If any unnamed uniform is left in the classroom, it will be moved to lost property in the reception. </a:t>
            </a:r>
          </a:p>
          <a:p>
            <a:r>
              <a:rPr lang="en-GB" dirty="0">
                <a:latin typeface="SassoonPrimaryInfant" panose="00000400000000000000" pitchFamily="2" charset="0"/>
              </a:rPr>
              <a:t>P.E kits and P.E days – Monday and Thursday</a:t>
            </a:r>
          </a:p>
          <a:p>
            <a:pPr lvl="1"/>
            <a:r>
              <a:rPr lang="en-GB" dirty="0">
                <a:latin typeface="SassoonPrimaryInfant" panose="00000400000000000000" pitchFamily="2" charset="0"/>
              </a:rPr>
              <a:t>Gold top and plain black bottoms</a:t>
            </a:r>
          </a:p>
          <a:p>
            <a:pPr lvl="1"/>
            <a:r>
              <a:rPr lang="en-GB" dirty="0">
                <a:latin typeface="SassoonPrimaryInfant" panose="00000400000000000000" pitchFamily="2" charset="0"/>
              </a:rPr>
              <a:t>Hair should be tied up </a:t>
            </a:r>
          </a:p>
          <a:p>
            <a:pPr lvl="1"/>
            <a:r>
              <a:rPr lang="en-GB" dirty="0">
                <a:latin typeface="SassoonPrimaryInfant" panose="00000400000000000000" pitchFamily="2" charset="0"/>
              </a:rPr>
              <a:t>No jewellery </a:t>
            </a:r>
          </a:p>
        </p:txBody>
      </p:sp>
    </p:spTree>
    <p:extLst>
      <p:ext uri="{BB962C8B-B14F-4D97-AF65-F5344CB8AC3E}">
        <p14:creationId xmlns:p14="http://schemas.microsoft.com/office/powerpoint/2010/main" val="2438750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272" y="949327"/>
            <a:ext cx="10515600" cy="5541237"/>
          </a:xfrm>
        </p:spPr>
        <p:txBody>
          <a:bodyPr>
            <a:normAutofit fontScale="92500" lnSpcReduction="10000"/>
          </a:bodyPr>
          <a:lstStyle/>
          <a:p>
            <a:r>
              <a:rPr lang="en-GB" dirty="0">
                <a:latin typeface="SassoonPrimaryInfant" panose="00000400000000000000" pitchFamily="2" charset="0"/>
              </a:rPr>
              <a:t>Reading expectations</a:t>
            </a:r>
          </a:p>
          <a:p>
            <a:pPr lvl="1"/>
            <a:r>
              <a:rPr lang="en-GB" dirty="0">
                <a:latin typeface="SassoonPrimaryInfant" panose="00000400000000000000" pitchFamily="2" charset="0"/>
              </a:rPr>
              <a:t>Your child should read 5 or more times a week out loud to an                               adult to help build fluidity and confidence </a:t>
            </a:r>
          </a:p>
          <a:p>
            <a:r>
              <a:rPr lang="en-GB" dirty="0">
                <a:latin typeface="SassoonPrimaryInfant" panose="00000400000000000000" pitchFamily="2" charset="0"/>
              </a:rPr>
              <a:t>Spelling practise</a:t>
            </a:r>
          </a:p>
          <a:p>
            <a:pPr lvl="1"/>
            <a:r>
              <a:rPr lang="en-GB" dirty="0">
                <a:latin typeface="SassoonPrimaryInfant" panose="00000400000000000000" pitchFamily="2" charset="0"/>
              </a:rPr>
              <a:t>Your child should practise the spelling list in their                                             home learning book weekly. </a:t>
            </a:r>
          </a:p>
          <a:p>
            <a:r>
              <a:rPr lang="en-GB" dirty="0">
                <a:latin typeface="SassoonPrimaryInfant" panose="00000400000000000000" pitchFamily="2" charset="0"/>
              </a:rPr>
              <a:t>Maths </a:t>
            </a:r>
          </a:p>
          <a:p>
            <a:pPr lvl="1"/>
            <a:r>
              <a:rPr lang="en-GB" dirty="0">
                <a:latin typeface="SassoonPrimaryInfant" panose="00000400000000000000" pitchFamily="2" charset="0"/>
              </a:rPr>
              <a:t>Your child should complete their Fluency Bee sheet. </a:t>
            </a:r>
          </a:p>
          <a:p>
            <a:pPr marL="0" indent="0">
              <a:buNone/>
            </a:pPr>
            <a:endParaRPr lang="en-GB" dirty="0">
              <a:latin typeface="SassoonPrimaryInfant" panose="00000400000000000000" pitchFamily="2" charset="0"/>
            </a:endParaRPr>
          </a:p>
          <a:p>
            <a:r>
              <a:rPr lang="en-GB" dirty="0">
                <a:latin typeface="SassoonPrimaryInfant" panose="00000400000000000000" pitchFamily="2" charset="0"/>
              </a:rPr>
              <a:t>Books checked weekly</a:t>
            </a:r>
          </a:p>
          <a:p>
            <a:pPr lvl="1"/>
            <a:r>
              <a:rPr lang="en-GB" dirty="0">
                <a:latin typeface="SassoonPrimaryInfant" panose="00000400000000000000" pitchFamily="2" charset="0"/>
              </a:rPr>
              <a:t>Please ensure that your child brings their home learning book with their spellings and has completed their Fluency Bee by Thursday as these will be checked and returned to them on Friday.</a:t>
            </a:r>
          </a:p>
          <a:p>
            <a:pPr lvl="1"/>
            <a:r>
              <a:rPr lang="en-GB" dirty="0">
                <a:latin typeface="SassoonPrimaryInfant" panose="00000400000000000000" pitchFamily="2" charset="0"/>
              </a:rPr>
              <a:t>Reading records will also be checked on Thursday and returned at the end of the day.</a:t>
            </a:r>
          </a:p>
        </p:txBody>
      </p:sp>
      <p:pic>
        <p:nvPicPr>
          <p:cNvPr id="1026" name="Picture 2" descr="Llanvihangel Crucorney Primary School - Home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8982" y="261938"/>
            <a:ext cx="3454936" cy="2591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413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SassoonPrimaryInfant" panose="00000400000000000000" pitchFamily="2" charset="0"/>
              </a:rPr>
              <a:t>Communication</a:t>
            </a:r>
          </a:p>
        </p:txBody>
      </p:sp>
      <p:sp>
        <p:nvSpPr>
          <p:cNvPr id="3" name="Content Placeholder 2"/>
          <p:cNvSpPr>
            <a:spLocks noGrp="1"/>
          </p:cNvSpPr>
          <p:nvPr>
            <p:ph idx="1"/>
          </p:nvPr>
        </p:nvSpPr>
        <p:spPr/>
        <p:txBody>
          <a:bodyPr/>
          <a:lstStyle/>
          <a:p>
            <a:r>
              <a:rPr lang="en-GB" dirty="0">
                <a:latin typeface="SassoonPrimaryInfant" panose="00000400000000000000" pitchFamily="2" charset="0"/>
              </a:rPr>
              <a:t>Class email address</a:t>
            </a:r>
          </a:p>
          <a:p>
            <a:pPr lvl="1"/>
            <a:r>
              <a:rPr lang="en-GB" dirty="0">
                <a:latin typeface="SassoonPrimaryInfant" panose="00000400000000000000" pitchFamily="2" charset="0"/>
                <a:hlinkClick r:id="rId2"/>
              </a:rPr>
              <a:t>AfricaClass@sgmail.org.uk</a:t>
            </a:r>
            <a:endParaRPr lang="en-GB" dirty="0">
              <a:latin typeface="SassoonPrimaryInfant" panose="00000400000000000000" pitchFamily="2" charset="0"/>
            </a:endParaRPr>
          </a:p>
          <a:p>
            <a:pPr lvl="1"/>
            <a:r>
              <a:rPr lang="en-GB" dirty="0">
                <a:latin typeface="SassoonPrimaryInfant" panose="00000400000000000000" pitchFamily="2" charset="0"/>
                <a:hlinkClick r:id="rId3"/>
              </a:rPr>
              <a:t>ManorPrimary@sgmail.org.uk</a:t>
            </a:r>
            <a:r>
              <a:rPr lang="en-GB" dirty="0">
                <a:latin typeface="SassoonPrimaryInfant" panose="00000400000000000000" pitchFamily="2" charset="0"/>
              </a:rPr>
              <a:t> </a:t>
            </a:r>
          </a:p>
          <a:p>
            <a:pPr marL="457200" lvl="1" indent="0">
              <a:buNone/>
            </a:pPr>
            <a:endParaRPr lang="en-GB" dirty="0">
              <a:latin typeface="SassoonPrimaryInfant" panose="00000400000000000000" pitchFamily="2" charset="0"/>
            </a:endParaRPr>
          </a:p>
          <a:p>
            <a:r>
              <a:rPr lang="en-GB" dirty="0">
                <a:latin typeface="SassoonPrimaryInfant" panose="00000400000000000000" pitchFamily="2" charset="0"/>
              </a:rPr>
              <a:t>At least one member of the Senior Leadership team will be on the gate at the beginning of the day.</a:t>
            </a:r>
          </a:p>
          <a:p>
            <a:pPr marL="0" indent="0">
              <a:buNone/>
            </a:pPr>
            <a:endParaRPr lang="en-GB" dirty="0">
              <a:latin typeface="SassoonPrimaryInfant" panose="00000400000000000000" pitchFamily="2" charset="0"/>
            </a:endParaRPr>
          </a:p>
          <a:p>
            <a:r>
              <a:rPr lang="en-GB" dirty="0">
                <a:latin typeface="SassoonPrimaryInfant" panose="00000400000000000000" pitchFamily="2" charset="0"/>
              </a:rPr>
              <a:t>I will be on the gate at the end of the day.</a:t>
            </a:r>
          </a:p>
          <a:p>
            <a:pPr marL="0" indent="0">
              <a:buNone/>
            </a:pPr>
            <a:endParaRPr lang="en-GB" dirty="0">
              <a:latin typeface="SassoonPrimaryInfant" panose="00000400000000000000" pitchFamily="2" charset="0"/>
            </a:endParaRPr>
          </a:p>
        </p:txBody>
      </p:sp>
    </p:spTree>
    <p:extLst>
      <p:ext uri="{BB962C8B-B14F-4D97-AF65-F5344CB8AC3E}">
        <p14:creationId xmlns:p14="http://schemas.microsoft.com/office/powerpoint/2010/main" val="1601189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0A4C9-600E-4AE7-900D-791D99CFEFA5}"/>
              </a:ext>
            </a:extLst>
          </p:cNvPr>
          <p:cNvSpPr>
            <a:spLocks noGrp="1"/>
          </p:cNvSpPr>
          <p:nvPr>
            <p:ph type="ctrTitle"/>
          </p:nvPr>
        </p:nvSpPr>
        <p:spPr>
          <a:xfrm>
            <a:off x="1524000" y="2226365"/>
            <a:ext cx="9144000" cy="1283598"/>
          </a:xfrm>
        </p:spPr>
        <p:txBody>
          <a:bodyPr/>
          <a:lstStyle/>
          <a:p>
            <a:r>
              <a:rPr lang="en-GB" dirty="0">
                <a:latin typeface="SassoonPrimaryInfant" panose="00000400000000000000" pitchFamily="2" charset="0"/>
              </a:rPr>
              <a:t>Thank you for coming!</a:t>
            </a:r>
          </a:p>
        </p:txBody>
      </p:sp>
      <p:sp>
        <p:nvSpPr>
          <p:cNvPr id="3" name="Subtitle 2">
            <a:extLst>
              <a:ext uri="{FF2B5EF4-FFF2-40B4-BE49-F238E27FC236}">
                <a16:creationId xmlns:a16="http://schemas.microsoft.com/office/drawing/2014/main" id="{A9D68850-5D68-4344-B272-A92ED17DC3DD}"/>
              </a:ext>
            </a:extLst>
          </p:cNvPr>
          <p:cNvSpPr>
            <a:spLocks noGrp="1"/>
          </p:cNvSpPr>
          <p:nvPr>
            <p:ph type="subTitle" idx="1"/>
          </p:nvPr>
        </p:nvSpPr>
        <p:spPr/>
        <p:txBody>
          <a:bodyPr/>
          <a:lstStyle/>
          <a:p>
            <a:endParaRPr lang="en-GB" dirty="0">
              <a:latin typeface="SassoonPrimaryInfant" panose="00000400000000000000" pitchFamily="2" charset="0"/>
            </a:endParaRPr>
          </a:p>
          <a:p>
            <a:r>
              <a:rPr lang="en-GB" dirty="0">
                <a:latin typeface="SassoonPrimaryInfant" panose="00000400000000000000" pitchFamily="2" charset="0"/>
              </a:rPr>
              <a:t>You are welcome to have a little look around the classroom and I’ll be available for questions!</a:t>
            </a:r>
          </a:p>
        </p:txBody>
      </p:sp>
    </p:spTree>
    <p:extLst>
      <p:ext uri="{BB962C8B-B14F-4D97-AF65-F5344CB8AC3E}">
        <p14:creationId xmlns:p14="http://schemas.microsoft.com/office/powerpoint/2010/main" val="3901609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437</Words>
  <Application>Microsoft Office PowerPoint</Application>
  <PresentationFormat>Widescreen</PresentationFormat>
  <Paragraphs>66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Comic Sans MS</vt:lpstr>
      <vt:lpstr>SassoonPrimaryInfant</vt:lpstr>
      <vt:lpstr>Office Theme</vt:lpstr>
      <vt:lpstr>Welcome to </vt:lpstr>
      <vt:lpstr>Your teaching team…</vt:lpstr>
      <vt:lpstr>The Year ahead…</vt:lpstr>
      <vt:lpstr>Trips!</vt:lpstr>
      <vt:lpstr>Key information</vt:lpstr>
      <vt:lpstr>PowerPoint Presentation</vt:lpstr>
      <vt:lpstr>Communication</vt:lpstr>
      <vt:lpstr>Thank you for coming!</vt:lpstr>
    </vt:vector>
  </TitlesOfParts>
  <Company>Integra Schools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John Israel</dc:creator>
  <cp:lastModifiedBy>Kathryn Walker</cp:lastModifiedBy>
  <cp:revision>27</cp:revision>
  <dcterms:created xsi:type="dcterms:W3CDTF">2023-07-21T10:57:59Z</dcterms:created>
  <dcterms:modified xsi:type="dcterms:W3CDTF">2026-09-14T07:27:28Z</dcterms:modified>
</cp:coreProperties>
</file>