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7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962B433-EFF8-4729-8468-3D99AC081BA8}" type="datetimeFigureOut">
              <a:rPr lang="en-GB" smtClean="0"/>
              <a:pPr/>
              <a:t>04/09/2023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7DB5FB63-23CD-4ACA-A936-315406F5EE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orPrimary@sgmail.org.uk" TargetMode="External"/><Relationship Id="rId2" Type="http://schemas.openxmlformats.org/officeDocument/2006/relationships/hyperlink" Target="mailto:Asiaclass@sgmail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25"/>
            <a:ext cx="9144000" cy="1890803"/>
          </a:xfrm>
        </p:spPr>
        <p:txBody>
          <a:bodyPr>
            <a:normAutofit/>
          </a:bodyPr>
          <a:lstStyle/>
          <a:p>
            <a:r>
              <a:rPr lang="en-GB" sz="9600" dirty="0" smtClean="0">
                <a:latin typeface="Twinkl Cursive Looped Thin" panose="02000000000000000000" pitchFamily="2" charset="0"/>
              </a:rPr>
              <a:t>Welcome to </a:t>
            </a:r>
            <a:endParaRPr lang="en-GB" sz="9600" dirty="0">
              <a:latin typeface="Twinkl Cursive Looped Thi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6346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Twinkl Cursive Looped Thin" panose="02000000000000000000" pitchFamily="2" charset="0"/>
              </a:rPr>
              <a:t>Asia </a:t>
            </a:r>
            <a:r>
              <a:rPr lang="en-GB" sz="4800" dirty="0" smtClean="0">
                <a:latin typeface="Twinkl Cursive Looped Thin" panose="02000000000000000000" pitchFamily="2" charset="0"/>
              </a:rPr>
              <a:t>Class!</a:t>
            </a:r>
            <a:endParaRPr lang="en-GB" sz="4800" dirty="0">
              <a:latin typeface="Twinkl Cursive Looped Thi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94" y="3814355"/>
            <a:ext cx="2236991" cy="224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9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Twinkl Cursive Looped Thin" panose="02000000000000000000" pitchFamily="2" charset="0"/>
              </a:rPr>
              <a:t>Your teaching team…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030"/>
            <a:ext cx="10515600" cy="292925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Miss </a:t>
            </a:r>
            <a:r>
              <a:rPr lang="en-GB" sz="11200" dirty="0" smtClean="0">
                <a:latin typeface="Twinkl Cursive Looped Thin" panose="02000000000000000000" pitchFamily="2" charset="0"/>
              </a:rPr>
              <a:t>Spencer </a:t>
            </a:r>
            <a:r>
              <a:rPr lang="en-GB" sz="11200" dirty="0" smtClean="0">
                <a:latin typeface="Twinkl Cursive Looped Thin" panose="02000000000000000000" pitchFamily="2" charset="0"/>
              </a:rPr>
              <a:t>– Class Teacher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smtClean="0">
                <a:latin typeface="Twinkl Cursive Looped Thin" panose="02000000000000000000" pitchFamily="2" charset="0"/>
              </a:rPr>
              <a:t>Foote </a:t>
            </a:r>
            <a:r>
              <a:rPr lang="en-GB" sz="11200" dirty="0" smtClean="0">
                <a:latin typeface="Twinkl Cursive Looped Thin" panose="02000000000000000000" pitchFamily="2" charset="0"/>
              </a:rPr>
              <a:t>– Class Teaching Assistant (Every morning)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smtClean="0">
                <a:latin typeface="Twinkl Cursive Looped Thin" panose="02000000000000000000" pitchFamily="2" charset="0"/>
              </a:rPr>
              <a:t>Mann  </a:t>
            </a:r>
            <a:r>
              <a:rPr lang="en-GB" sz="11200" dirty="0" smtClean="0">
                <a:latin typeface="Twinkl Cursive Looped Thin" panose="02000000000000000000" pitchFamily="2" charset="0"/>
              </a:rPr>
              <a:t>- </a:t>
            </a:r>
            <a:r>
              <a:rPr lang="en-GB" sz="11200" dirty="0" smtClean="0">
                <a:latin typeface="Twinkl Cursive Looped Thin" panose="02000000000000000000" pitchFamily="2" charset="0"/>
              </a:rPr>
              <a:t>Class Teaching Assistant (Tuesday and Wednesday mornings)</a:t>
            </a:r>
            <a:endParaRPr lang="en-GB" sz="11200" dirty="0" smtClean="0">
              <a:latin typeface="Twinkl Cursive Looped Thin" panose="02000000000000000000" pitchFamily="2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Mrs </a:t>
            </a:r>
            <a:r>
              <a:rPr lang="en-GB" sz="11200" dirty="0" err="1" smtClean="0">
                <a:latin typeface="Twinkl Cursive Looped Thin" panose="02000000000000000000" pitchFamily="2" charset="0"/>
              </a:rPr>
              <a:t>Gray</a:t>
            </a:r>
            <a:r>
              <a:rPr lang="en-GB" sz="11200" dirty="0" smtClean="0">
                <a:latin typeface="Twinkl Cursive Looped Thin" panose="02000000000000000000" pitchFamily="2" charset="0"/>
              </a:rPr>
              <a:t> – PPA cover (RE, </a:t>
            </a:r>
            <a:r>
              <a:rPr lang="en-GB" sz="11200" dirty="0" smtClean="0">
                <a:latin typeface="Twinkl Cursive Looped Thin" panose="02000000000000000000" pitchFamily="2" charset="0"/>
              </a:rPr>
              <a:t>Thursday PM)</a:t>
            </a:r>
            <a:endParaRPr lang="en-GB" sz="11200" dirty="0" smtClean="0">
              <a:latin typeface="Twinkl Cursive Looped Thin" panose="02000000000000000000" pitchFamily="2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GB" sz="11200" dirty="0" smtClean="0">
                <a:latin typeface="Twinkl Cursive Looped Thin" panose="02000000000000000000" pitchFamily="2" charset="0"/>
              </a:rPr>
              <a:t>Miss </a:t>
            </a:r>
            <a:r>
              <a:rPr lang="en-GB" sz="11200" dirty="0" err="1" smtClean="0">
                <a:latin typeface="Twinkl Cursive Looped Thin" panose="02000000000000000000" pitchFamily="2" charset="0"/>
              </a:rPr>
              <a:t>Lambe</a:t>
            </a:r>
            <a:r>
              <a:rPr lang="en-GB" sz="11200" dirty="0" smtClean="0">
                <a:latin typeface="Twinkl Cursive Looped Thin" panose="02000000000000000000" pitchFamily="2" charset="0"/>
              </a:rPr>
              <a:t> – PPA cover (PE, </a:t>
            </a:r>
            <a:r>
              <a:rPr lang="en-GB" sz="11200" dirty="0" smtClean="0">
                <a:latin typeface="Twinkl Cursive Looped Thin" panose="02000000000000000000" pitchFamily="2" charset="0"/>
              </a:rPr>
              <a:t>Thursday PM)</a:t>
            </a:r>
            <a:endParaRPr lang="en-GB" sz="11200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098" name="Picture 2" descr="63 Teamwork Makes The Dream Work Stock Vector Illustration and Royalty Free  Teamwork Makes The Dream Wor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24801"/>
            <a:ext cx="2177142" cy="217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6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The Year ahead…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Term 1 – </a:t>
            </a:r>
            <a:r>
              <a:rPr lang="en-GB" dirty="0" smtClean="0">
                <a:latin typeface="Twinkl Cursive Looped Thin" panose="02000000000000000000" pitchFamily="2" charset="0"/>
              </a:rPr>
              <a:t>Walk like an Egyptian!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2 – </a:t>
            </a:r>
            <a:r>
              <a:rPr lang="en-GB" dirty="0" smtClean="0">
                <a:latin typeface="Twinkl Cursive Looped Thin" panose="02000000000000000000" pitchFamily="2" charset="0"/>
              </a:rPr>
              <a:t>River deep, Mountain high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3 </a:t>
            </a:r>
            <a:r>
              <a:rPr lang="en-GB" dirty="0" smtClean="0">
                <a:latin typeface="Twinkl Cursive Looped Thin" panose="02000000000000000000" pitchFamily="2" charset="0"/>
              </a:rPr>
              <a:t>–</a:t>
            </a:r>
            <a:r>
              <a:rPr lang="en-GB" dirty="0">
                <a:latin typeface="Twinkl Cursive Looped Thin" panose="02000000000000000000" pitchFamily="2" charset="0"/>
              </a:rPr>
              <a:t> </a:t>
            </a:r>
            <a:r>
              <a:rPr lang="en-GB" dirty="0" smtClean="0">
                <a:latin typeface="Twinkl Cursive Looped Thin" panose="02000000000000000000" pitchFamily="2" charset="0"/>
              </a:rPr>
              <a:t>Let’s Settle!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4 – 1066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5 – It’s Electrifying!</a:t>
            </a:r>
          </a:p>
          <a:p>
            <a:r>
              <a:rPr lang="en-GB" dirty="0" smtClean="0">
                <a:latin typeface="Twinkl Cursive Looped Thin" panose="02000000000000000000" pitchFamily="2" charset="0"/>
              </a:rPr>
              <a:t>Term 6 – Ship, shape and Bristol fashion. </a:t>
            </a:r>
          </a:p>
        </p:txBody>
      </p:sp>
    </p:spTree>
    <p:extLst>
      <p:ext uri="{BB962C8B-B14F-4D97-AF65-F5344CB8AC3E}">
        <p14:creationId xmlns:p14="http://schemas.microsoft.com/office/powerpoint/2010/main" val="16426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Trips!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Twinkl Cursive Looped Thin" panose="02000000000000000000" pitchFamily="2" charset="0"/>
              </a:rPr>
              <a:t>12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September – Egyptian BANG! Day</a:t>
            </a:r>
          </a:p>
          <a:p>
            <a:pPr marL="0" indent="0">
              <a:buNone/>
            </a:pPr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12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</a:t>
            </a:r>
            <a:r>
              <a:rPr lang="en-GB" sz="3600" dirty="0" smtClean="0">
                <a:latin typeface="Twinkl Cursive Looped Thin" panose="02000000000000000000" pitchFamily="2" charset="0"/>
              </a:rPr>
              <a:t>October – </a:t>
            </a:r>
            <a:r>
              <a:rPr lang="en-GB" sz="3600" dirty="0" smtClean="0">
                <a:latin typeface="Twinkl Cursive Looped Thin" panose="02000000000000000000" pitchFamily="2" charset="0"/>
              </a:rPr>
              <a:t>Bristol Museum</a:t>
            </a:r>
            <a:endParaRPr lang="en-GB" sz="3600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sz="3600" dirty="0" smtClean="0">
              <a:latin typeface="Twinkl Cursive Looped Thin" panose="02000000000000000000" pitchFamily="2" charset="0"/>
            </a:endParaRPr>
          </a:p>
          <a:p>
            <a:r>
              <a:rPr lang="en-GB" sz="3600" dirty="0" smtClean="0">
                <a:latin typeface="Twinkl Cursive Looped Thin" panose="02000000000000000000" pitchFamily="2" charset="0"/>
              </a:rPr>
              <a:t>12</a:t>
            </a:r>
            <a:r>
              <a:rPr lang="en-GB" sz="3600" baseline="30000" dirty="0" smtClean="0">
                <a:latin typeface="Twinkl Cursive Looped Thin" panose="02000000000000000000" pitchFamily="2" charset="0"/>
              </a:rPr>
              <a:t>th</a:t>
            </a:r>
            <a:r>
              <a:rPr lang="en-GB" sz="3600" dirty="0" smtClean="0">
                <a:latin typeface="Twinkl Cursive Looped Thin" panose="02000000000000000000" pitchFamily="2" charset="0"/>
              </a:rPr>
              <a:t> December – Pantomime @ Bristol </a:t>
            </a:r>
            <a:r>
              <a:rPr lang="en-GB" sz="3600" dirty="0" smtClean="0">
                <a:latin typeface="Twinkl Cursive Looped Thin" panose="02000000000000000000" pitchFamily="2" charset="0"/>
              </a:rPr>
              <a:t>Hippodrome</a:t>
            </a:r>
          </a:p>
          <a:p>
            <a:pPr marL="0" indent="0">
              <a:buNone/>
            </a:pPr>
            <a:r>
              <a:rPr lang="en-GB" sz="1600" dirty="0" smtClean="0">
                <a:latin typeface="Twinkl Cursive Looped Thin" panose="02000000000000000000" pitchFamily="2" charset="0"/>
              </a:rPr>
              <a:t/>
            </a:r>
            <a:br>
              <a:rPr lang="en-GB" sz="1600" dirty="0" smtClean="0">
                <a:latin typeface="Twinkl Cursive Looped Thin" panose="02000000000000000000" pitchFamily="2" charset="0"/>
              </a:rPr>
            </a:br>
            <a:r>
              <a:rPr lang="en-GB" sz="1600" dirty="0" smtClean="0">
                <a:latin typeface="Twinkl Cursive Looped Thin" panose="02000000000000000000" pitchFamily="2" charset="0"/>
              </a:rPr>
              <a:t>We hope to book some further trips but these are yet to be finalised. </a:t>
            </a:r>
            <a:br>
              <a:rPr lang="en-GB" sz="1600" dirty="0" smtClean="0">
                <a:latin typeface="Twinkl Cursive Looped Thin" panose="02000000000000000000" pitchFamily="2" charset="0"/>
              </a:rPr>
            </a:br>
            <a:r>
              <a:rPr lang="en-GB" sz="1600" dirty="0" smtClean="0">
                <a:latin typeface="Twinkl Cursive Looped Thin" panose="02000000000000000000" pitchFamily="2" charset="0"/>
              </a:rPr>
              <a:t>We will inform you as soon as we know. </a:t>
            </a:r>
            <a:endParaRPr lang="en-GB" sz="1600" dirty="0" smtClean="0">
              <a:latin typeface="Twinkl Cursive Looped Thin" panose="02000000000000000000" pitchFamily="2" charset="0"/>
            </a:endParaRPr>
          </a:p>
          <a:p>
            <a:endParaRPr lang="en-GB" sz="3600" dirty="0" smtClean="0">
              <a:latin typeface="Twinkl Cursive Looped Thin" panose="02000000000000000000" pitchFamily="2" charset="0"/>
            </a:endParaRPr>
          </a:p>
          <a:p>
            <a:endParaRPr lang="en-GB" dirty="0"/>
          </a:p>
        </p:txBody>
      </p:sp>
      <p:pic>
        <p:nvPicPr>
          <p:cNvPr id="3074" name="Picture 2" descr="School Day Trips with The School Travel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2709" y="4898133"/>
            <a:ext cx="2768144" cy="19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7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Key information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825625"/>
            <a:ext cx="11092543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>
                <a:latin typeface="Twinkl Cursive Looped Thin" panose="02000000000000000000" pitchFamily="2" charset="0"/>
              </a:rPr>
              <a:t>Please ensure your child brings their reading </a:t>
            </a: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</a:rPr>
              <a:t>record </a:t>
            </a:r>
            <a:r>
              <a:rPr lang="en-GB" sz="2000" dirty="0" smtClean="0">
                <a:latin typeface="Twinkl Cursive Looped Thin" panose="02000000000000000000" pitchFamily="2" charset="0"/>
              </a:rPr>
              <a:t>and water bottle </a:t>
            </a:r>
            <a:r>
              <a:rPr lang="en-GB" sz="2000" dirty="0" smtClean="0">
                <a:latin typeface="Twinkl Cursive Looped Thin" panose="02000000000000000000" pitchFamily="2" charset="0"/>
              </a:rPr>
              <a:t>everyday.</a:t>
            </a:r>
          </a:p>
          <a:p>
            <a:pPr marL="0" indent="0">
              <a:buNone/>
            </a:pPr>
            <a:endParaRPr lang="en-GB" sz="2000" dirty="0">
              <a:latin typeface="Twinkl Cursive Looped Thin" panose="02000000000000000000" pitchFamily="2" charset="0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</a:rPr>
              <a:t>Please ensure your child brings their Home learning books in every Thursday. Homework will then be marked, new sheets stuck in and sent back out on Fridays. </a:t>
            </a:r>
          </a:p>
          <a:p>
            <a:pPr marL="0" indent="0">
              <a:buNone/>
            </a:pP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Please ensure your child brings in a healthy snack for break time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. Fruit or cereal bars please. NO NUTS.</a:t>
            </a: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All uniform should be named.</a:t>
            </a:r>
          </a:p>
          <a:p>
            <a:endParaRPr lang="en-GB" sz="2000" dirty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kits – Gold top, black bottoms (shoes children can do up independently) </a:t>
            </a: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Hair tied back and all jewellery removed. </a:t>
            </a:r>
            <a:endParaRPr lang="en-GB" sz="2000" dirty="0" smtClean="0">
              <a:latin typeface="Twinkl Cursive Looped Thin" panose="02000000000000000000" pitchFamily="2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PE days are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Wednesday (swimming Terms 1 and 2)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and </a:t>
            </a:r>
            <a:r>
              <a:rPr lang="en-GB" sz="2000" dirty="0" smtClean="0">
                <a:latin typeface="Twinkl Cursive Looped Thin" panose="02000000000000000000" pitchFamily="2" charset="0"/>
                <a:sym typeface="Wingdings" panose="05000000000000000000" pitchFamily="2" charset="2"/>
              </a:rPr>
              <a:t>Thursdays.</a:t>
            </a:r>
            <a:endParaRPr lang="en-GB" dirty="0" smtClean="0"/>
          </a:p>
        </p:txBody>
      </p:sp>
      <p:pic>
        <p:nvPicPr>
          <p:cNvPr id="2050" name="Picture 2" descr="Male hand holding megaphone with important information speech bubble.  Loudspeaker. Banner for business, marketing and advertising. Vector  illustration. Stock Vector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319" y="43656"/>
            <a:ext cx="2844937" cy="210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5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726"/>
            <a:ext cx="10515600" cy="554123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Children should be reading at home 5 times a week. 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They should be reading </a:t>
            </a:r>
            <a:r>
              <a:rPr lang="en-GB" dirty="0" smtClean="0">
                <a:latin typeface="Twinkl Cursive Looped Thin" panose="02000000000000000000" pitchFamily="2" charset="0"/>
              </a:rPr>
              <a:t>aloud to an adult. </a:t>
            </a:r>
            <a:r>
              <a:rPr lang="en-GB" dirty="0" smtClean="0">
                <a:latin typeface="Twinkl Cursive Looped Thin" panose="02000000000000000000" pitchFamily="2" charset="0"/>
              </a:rPr>
              <a:t>This will enable them to read fluently and understand what they are reading.</a:t>
            </a: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Please talk to your child about the book they are reading and ask them questions where necessary. 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Spelling practise – word lists are in each </a:t>
            </a:r>
            <a:r>
              <a:rPr lang="en-GB" dirty="0" smtClean="0">
                <a:latin typeface="Twinkl Cursive Looped Thin" panose="02000000000000000000" pitchFamily="2" charset="0"/>
              </a:rPr>
              <a:t>home learning </a:t>
            </a:r>
            <a:r>
              <a:rPr lang="en-GB" dirty="0" smtClean="0">
                <a:latin typeface="Twinkl Cursive Looped Thin" panose="02000000000000000000" pitchFamily="2" charset="0"/>
              </a:rPr>
              <a:t>book. Practice writing each </a:t>
            </a:r>
            <a:r>
              <a:rPr lang="en-GB" dirty="0" smtClean="0">
                <a:latin typeface="Twinkl Cursive Looped Thin" panose="02000000000000000000" pitchFamily="2" charset="0"/>
              </a:rPr>
              <a:t>word in different ways. Then put </a:t>
            </a:r>
            <a:r>
              <a:rPr lang="en-GB" dirty="0" smtClean="0">
                <a:latin typeface="Twinkl Cursive Looped Thin" panose="02000000000000000000" pitchFamily="2" charset="0"/>
              </a:rPr>
              <a:t>into sentences. 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 smtClean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TT </a:t>
            </a:r>
            <a:r>
              <a:rPr lang="en-GB" dirty="0" err="1" smtClean="0">
                <a:latin typeface="Twinkl Cursive Looped Thin" panose="02000000000000000000" pitchFamily="2" charset="0"/>
              </a:rPr>
              <a:t>Rockstars</a:t>
            </a:r>
            <a:r>
              <a:rPr lang="en-GB" dirty="0" smtClean="0">
                <a:latin typeface="Twinkl Cursive Looped Thin" panose="02000000000000000000" pitchFamily="2" charset="0"/>
              </a:rPr>
              <a:t> – your child should complete 20 </a:t>
            </a:r>
            <a:r>
              <a:rPr lang="en-GB" dirty="0" err="1" smtClean="0">
                <a:latin typeface="Twinkl Cursive Looped Thin" panose="02000000000000000000" pitchFamily="2" charset="0"/>
              </a:rPr>
              <a:t>mins</a:t>
            </a:r>
            <a:r>
              <a:rPr lang="en-GB" dirty="0" smtClean="0">
                <a:latin typeface="Twinkl Cursive Looped Thin" panose="02000000000000000000" pitchFamily="2" charset="0"/>
              </a:rPr>
              <a:t> of Garage activities weekly. 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endParaRPr lang="en-GB" dirty="0" smtClean="0">
              <a:latin typeface="Twinkl Cursive Looped Thin" panose="02000000000000000000" pitchFamily="2" charset="0"/>
            </a:endParaRPr>
          </a:p>
          <a:p>
            <a:endParaRPr lang="en-GB" dirty="0">
              <a:latin typeface="Twinkl Cursive Looped Thin" panose="02000000000000000000" pitchFamily="2" charset="0"/>
            </a:endParaRPr>
          </a:p>
          <a:p>
            <a:r>
              <a:rPr lang="en-GB" dirty="0" smtClean="0">
                <a:latin typeface="Twinkl Cursive Looped Thin" panose="02000000000000000000" pitchFamily="2" charset="0"/>
              </a:rPr>
              <a:t>Books checked weekly </a:t>
            </a:r>
            <a:r>
              <a:rPr lang="en-GB" dirty="0" smtClean="0">
                <a:latin typeface="Twinkl Cursive Looped Thin" panose="02000000000000000000" pitchFamily="2" charset="0"/>
              </a:rPr>
              <a:t>(A member of staff will read with your child every 2 weeks)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pic>
        <p:nvPicPr>
          <p:cNvPr id="1026" name="Picture 2" descr="Llanvihangel Crucorney Primary School - Home Lear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674" y="44631"/>
            <a:ext cx="1576252" cy="118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1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 Thin" panose="02000000000000000000" pitchFamily="2" charset="0"/>
              </a:rPr>
              <a:t>Communication</a:t>
            </a:r>
            <a:endParaRPr lang="en-GB" dirty="0">
              <a:latin typeface="Twinkl Cursive Looped Thi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4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  <a:hlinkClick r:id="rId2"/>
              </a:rPr>
              <a:t>Asiaclass@sgmail.org.uk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  <a:hlinkClick r:id="rId3"/>
              </a:rPr>
              <a:t>ManorPrimary@sgmail.org.uk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If urgent please email school, however I will check class emails daily. </a:t>
            </a:r>
            <a:endParaRPr lang="en-GB" dirty="0" smtClean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SLT on gate in the morning.</a:t>
            </a:r>
          </a:p>
          <a:p>
            <a:pPr marL="0" indent="0">
              <a:buNone/>
            </a:pPr>
            <a:endParaRPr lang="en-GB" dirty="0">
              <a:latin typeface="Twinkl Cursive Looped Thin" panose="02000000000000000000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Twinkl Cursive Looped Thin" panose="02000000000000000000" pitchFamily="2" charset="0"/>
              </a:rPr>
              <a:t>I will be on the gate in the afternoon.</a:t>
            </a:r>
          </a:p>
        </p:txBody>
      </p:sp>
    </p:spTree>
    <p:extLst>
      <p:ext uri="{BB962C8B-B14F-4D97-AF65-F5344CB8AC3E}">
        <p14:creationId xmlns:p14="http://schemas.microsoft.com/office/powerpoint/2010/main" val="160118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Twinkl Cursive Looped Thin</vt:lpstr>
      <vt:lpstr>Wingdings</vt:lpstr>
      <vt:lpstr>Office Theme</vt:lpstr>
      <vt:lpstr>Welcome to </vt:lpstr>
      <vt:lpstr>Your teaching team…</vt:lpstr>
      <vt:lpstr>The Year ahead…</vt:lpstr>
      <vt:lpstr>Trips!</vt:lpstr>
      <vt:lpstr>Key information</vt:lpstr>
      <vt:lpstr>PowerPoint Presentation</vt:lpstr>
      <vt:lpstr>Communication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John Israel</dc:creator>
  <cp:lastModifiedBy>Rhiannon Spencer</cp:lastModifiedBy>
  <cp:revision>9</cp:revision>
  <dcterms:created xsi:type="dcterms:W3CDTF">2023-07-21T10:57:59Z</dcterms:created>
  <dcterms:modified xsi:type="dcterms:W3CDTF">2023-09-04T15:26:43Z</dcterms:modified>
</cp:coreProperties>
</file>