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6"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962B433-EFF8-4729-8468-3D99AC081BA8}"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258040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62B433-EFF8-4729-8468-3D99AC081BA8}"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2496742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62B433-EFF8-4729-8468-3D99AC081BA8}"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316649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62B433-EFF8-4729-8468-3D99AC081BA8}"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1113309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962B433-EFF8-4729-8468-3D99AC081BA8}"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2299533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962B433-EFF8-4729-8468-3D99AC081BA8}"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3561385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962B433-EFF8-4729-8468-3D99AC081BA8}" type="datetimeFigureOut">
              <a:rPr lang="en-GB" smtClean="0"/>
              <a:t>07/09/2023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2880896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962B433-EFF8-4729-8468-3D99AC081BA8}"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1764405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62B433-EFF8-4729-8468-3D99AC081BA8}" type="datetimeFigureOut">
              <a:rPr lang="en-GB" smtClean="0"/>
              <a:t>07/09/2023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559772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962B433-EFF8-4729-8468-3D99AC081BA8}"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161069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962B433-EFF8-4729-8468-3D99AC081BA8}"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559375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Comic Sans MS" panose="030F0702030302020204" pitchFamily="66" charset="0"/>
              </a:defRPr>
            </a:lvl1pPr>
          </a:lstStyle>
          <a:p>
            <a:fld id="{1962B433-EFF8-4729-8468-3D99AC081BA8}" type="datetimeFigureOut">
              <a:rPr lang="en-GB" smtClean="0"/>
              <a:pPr/>
              <a:t>07/09/2023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omic Sans MS" panose="030F0702030302020204" pitchFamily="66" charset="0"/>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omic Sans MS" panose="030F0702030302020204" pitchFamily="66" charset="0"/>
              </a:defRPr>
            </a:lvl1pPr>
          </a:lstStyle>
          <a:p>
            <a:fld id="{7DB5FB63-23CD-4ACA-A936-315406F5EE50}" type="slidenum">
              <a:rPr lang="en-GB" smtClean="0"/>
              <a:pPr/>
              <a:t>‹#›</a:t>
            </a:fld>
            <a:endParaRPr lang="en-GB" dirty="0"/>
          </a:p>
        </p:txBody>
      </p:sp>
    </p:spTree>
    <p:extLst>
      <p:ext uri="{BB962C8B-B14F-4D97-AF65-F5344CB8AC3E}">
        <p14:creationId xmlns:p14="http://schemas.microsoft.com/office/powerpoint/2010/main" val="2133217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Comic Sans MS" panose="030F0702030302020204" pitchFamily="66"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omic Sans MS" panose="030F0702030302020204" pitchFamily="66"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omic Sans MS" panose="030F0702030302020204" pitchFamily="66"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omic Sans MS" panose="030F0702030302020204" pitchFamily="66"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mic Sans MS" panose="030F0702030302020204" pitchFamily="66"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mic Sans MS" panose="030F0702030302020204" pitchFamily="66"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mailto:ManorPrimary@sgmail.org.uk" TargetMode="External"/><Relationship Id="rId2" Type="http://schemas.openxmlformats.org/officeDocument/2006/relationships/hyperlink" Target="mailto:NorthAmericaClass@sgmail.org.u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73425"/>
            <a:ext cx="9144000" cy="1890803"/>
          </a:xfrm>
        </p:spPr>
        <p:txBody>
          <a:bodyPr>
            <a:normAutofit/>
          </a:bodyPr>
          <a:lstStyle/>
          <a:p>
            <a:r>
              <a:rPr lang="en-GB" sz="9600" dirty="0" smtClean="0">
                <a:latin typeface="Twinkl Cursive Looped Thin" panose="02000000000000000000" pitchFamily="2" charset="0"/>
              </a:rPr>
              <a:t>Welcome to </a:t>
            </a:r>
            <a:endParaRPr lang="en-GB" sz="9600" dirty="0">
              <a:latin typeface="Twinkl Cursive Looped Thin" panose="02000000000000000000" pitchFamily="2" charset="0"/>
            </a:endParaRPr>
          </a:p>
        </p:txBody>
      </p:sp>
      <p:sp>
        <p:nvSpPr>
          <p:cNvPr id="3" name="Subtitle 2"/>
          <p:cNvSpPr>
            <a:spLocks noGrp="1"/>
          </p:cNvSpPr>
          <p:nvPr>
            <p:ph type="subTitle" idx="1"/>
          </p:nvPr>
        </p:nvSpPr>
        <p:spPr>
          <a:xfrm>
            <a:off x="1524000" y="2696346"/>
            <a:ext cx="9144000" cy="1655762"/>
          </a:xfrm>
        </p:spPr>
        <p:txBody>
          <a:bodyPr>
            <a:normAutofit/>
          </a:bodyPr>
          <a:lstStyle/>
          <a:p>
            <a:r>
              <a:rPr lang="en-GB" sz="4800" dirty="0" smtClean="0">
                <a:latin typeface="Twinkl Cursive Looped Thin" panose="02000000000000000000" pitchFamily="2" charset="0"/>
              </a:rPr>
              <a:t>South America Class!</a:t>
            </a:r>
            <a:endParaRPr lang="en-GB" sz="4800" dirty="0">
              <a:latin typeface="Twinkl Cursive Looped Thin" panose="02000000000000000000" pitchFamily="2"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80894" y="3814355"/>
            <a:ext cx="2236991" cy="2241096"/>
          </a:xfrm>
          <a:prstGeom prst="rect">
            <a:avLst/>
          </a:prstGeom>
        </p:spPr>
      </p:pic>
    </p:spTree>
    <p:extLst>
      <p:ext uri="{BB962C8B-B14F-4D97-AF65-F5344CB8AC3E}">
        <p14:creationId xmlns:p14="http://schemas.microsoft.com/office/powerpoint/2010/main" val="3898998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Twinkl Cursive Looped Thin" panose="02000000000000000000" pitchFamily="2" charset="0"/>
              </a:rPr>
              <a:t>Your teaching team…</a:t>
            </a:r>
            <a:endParaRPr lang="en-GB" b="1" dirty="0">
              <a:latin typeface="Twinkl Cursive Looped Thin" panose="02000000000000000000" pitchFamily="2" charset="0"/>
            </a:endParaRPr>
          </a:p>
        </p:txBody>
      </p:sp>
      <p:sp>
        <p:nvSpPr>
          <p:cNvPr id="3" name="Content Placeholder 2"/>
          <p:cNvSpPr>
            <a:spLocks noGrp="1"/>
          </p:cNvSpPr>
          <p:nvPr>
            <p:ph idx="1"/>
          </p:nvPr>
        </p:nvSpPr>
        <p:spPr/>
        <p:txBody>
          <a:bodyPr/>
          <a:lstStyle/>
          <a:p>
            <a:pPr marL="0" indent="0">
              <a:buNone/>
            </a:pPr>
            <a:r>
              <a:rPr lang="en-GB" dirty="0" smtClean="0">
                <a:latin typeface="Twinkl Cursive Looped Thin" panose="02000000000000000000" pitchFamily="2" charset="0"/>
              </a:rPr>
              <a:t>Miss Coult </a:t>
            </a:r>
          </a:p>
          <a:p>
            <a:pPr marL="0" indent="0">
              <a:buNone/>
            </a:pPr>
            <a:endParaRPr lang="en-GB" dirty="0">
              <a:latin typeface="Twinkl Cursive Looped Thin" panose="02000000000000000000" pitchFamily="2" charset="0"/>
            </a:endParaRPr>
          </a:p>
          <a:p>
            <a:pPr marL="0" indent="0">
              <a:buNone/>
            </a:pPr>
            <a:r>
              <a:rPr lang="en-GB" dirty="0" smtClean="0">
                <a:latin typeface="Twinkl Cursive Looped Thin" panose="02000000000000000000" pitchFamily="2" charset="0"/>
              </a:rPr>
              <a:t>Miss Lambe</a:t>
            </a:r>
          </a:p>
          <a:p>
            <a:pPr marL="0" indent="0">
              <a:buNone/>
            </a:pPr>
            <a:r>
              <a:rPr lang="en-GB" dirty="0" smtClean="0">
                <a:latin typeface="Twinkl Cursive Looped Thin" panose="02000000000000000000" pitchFamily="2" charset="0"/>
              </a:rPr>
              <a:t>Mrs Claridge  Monday - Wednesday</a:t>
            </a:r>
          </a:p>
          <a:p>
            <a:pPr marL="0" indent="0">
              <a:buNone/>
            </a:pPr>
            <a:r>
              <a:rPr lang="en-GB" dirty="0" smtClean="0">
                <a:latin typeface="Twinkl Cursive Looped Thin" panose="02000000000000000000" pitchFamily="2" charset="0"/>
              </a:rPr>
              <a:t>Mrs Molina</a:t>
            </a:r>
          </a:p>
          <a:p>
            <a:pPr marL="0" indent="0">
              <a:buNone/>
            </a:pPr>
            <a:endParaRPr lang="en-GB" dirty="0" smtClean="0">
              <a:latin typeface="Twinkl Cursive Looped Thin" panose="02000000000000000000" pitchFamily="2" charset="0"/>
            </a:endParaRPr>
          </a:p>
          <a:p>
            <a:pPr marL="0" indent="0">
              <a:buNone/>
            </a:pPr>
            <a:r>
              <a:rPr lang="en-GB" dirty="0" smtClean="0">
                <a:latin typeface="Twinkl Cursive Looped Thin" panose="02000000000000000000" pitchFamily="2" charset="0"/>
              </a:rPr>
              <a:t>Miss </a:t>
            </a:r>
            <a:r>
              <a:rPr lang="en-GB" dirty="0" err="1" smtClean="0">
                <a:latin typeface="Twinkl Cursive Looped Thin" panose="02000000000000000000" pitchFamily="2" charset="0"/>
              </a:rPr>
              <a:t>Lambe</a:t>
            </a:r>
            <a:endParaRPr lang="en-GB" dirty="0" smtClean="0">
              <a:latin typeface="Twinkl Cursive Looped Thin" panose="02000000000000000000" pitchFamily="2" charset="0"/>
            </a:endParaRPr>
          </a:p>
          <a:p>
            <a:pPr marL="0" indent="0">
              <a:buNone/>
            </a:pPr>
            <a:r>
              <a:rPr lang="en-GB" dirty="0" smtClean="0">
                <a:latin typeface="Twinkl Cursive Looped Thin" panose="02000000000000000000" pitchFamily="2" charset="0"/>
              </a:rPr>
              <a:t>Mrs Gray</a:t>
            </a:r>
            <a:endParaRPr lang="en-GB" dirty="0">
              <a:latin typeface="Twinkl Cursive Looped Thin" panose="02000000000000000000" pitchFamily="2" charset="0"/>
            </a:endParaRPr>
          </a:p>
          <a:p>
            <a:pPr marL="0" indent="0">
              <a:buNone/>
            </a:pPr>
            <a:endParaRPr lang="en-GB" dirty="0" smtClean="0"/>
          </a:p>
        </p:txBody>
      </p:sp>
      <p:pic>
        <p:nvPicPr>
          <p:cNvPr id="4098" name="Picture 2" descr="63 Teamwork Makes The Dream Work Stock Vector Illustration and Royalty Free  Teamwork Makes The Dream Work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86660" y="124801"/>
            <a:ext cx="2544082" cy="25440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9762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Twinkl Cursive Looped Thin" panose="02000000000000000000" pitchFamily="2" charset="0"/>
              </a:rPr>
              <a:t>The Year ahead…</a:t>
            </a:r>
            <a:endParaRPr lang="en-GB" b="1" dirty="0">
              <a:latin typeface="Twinkl Cursive Looped Thin" panose="02000000000000000000" pitchFamily="2" charset="0"/>
            </a:endParaRPr>
          </a:p>
        </p:txBody>
      </p:sp>
      <p:sp>
        <p:nvSpPr>
          <p:cNvPr id="3" name="Content Placeholder 2"/>
          <p:cNvSpPr>
            <a:spLocks noGrp="1"/>
          </p:cNvSpPr>
          <p:nvPr>
            <p:ph idx="1"/>
          </p:nvPr>
        </p:nvSpPr>
        <p:spPr/>
        <p:txBody>
          <a:bodyPr>
            <a:normAutofit fontScale="92500" lnSpcReduction="10000"/>
          </a:bodyPr>
          <a:lstStyle/>
          <a:p>
            <a:r>
              <a:rPr lang="en-GB" dirty="0" smtClean="0">
                <a:latin typeface="Twinkl Cursive Looped Thin" panose="02000000000000000000" pitchFamily="2" charset="0"/>
              </a:rPr>
              <a:t>Term 1 – We’ll meet again (Britain at War) and Electricity</a:t>
            </a:r>
            <a:endParaRPr lang="en-GB" dirty="0">
              <a:latin typeface="Twinkl Cursive Looped Thin" panose="02000000000000000000" pitchFamily="2" charset="0"/>
            </a:endParaRPr>
          </a:p>
          <a:p>
            <a:r>
              <a:rPr lang="en-GB" dirty="0" smtClean="0">
                <a:latin typeface="Twinkl Cursive Looped Thin" panose="02000000000000000000" pitchFamily="2" charset="0"/>
              </a:rPr>
              <a:t>Term 2 – Fairgrounds and Forces </a:t>
            </a:r>
          </a:p>
          <a:p>
            <a:r>
              <a:rPr lang="en-GB" dirty="0" smtClean="0">
                <a:latin typeface="Twinkl Cursive Looped Thin" panose="02000000000000000000" pitchFamily="2" charset="0"/>
              </a:rPr>
              <a:t>Term 3 – Settlements (Stone Age and Iron Age)</a:t>
            </a:r>
          </a:p>
          <a:p>
            <a:r>
              <a:rPr lang="en-GB" dirty="0" smtClean="0">
                <a:latin typeface="Twinkl Cursive Looped Thin" panose="02000000000000000000" pitchFamily="2" charset="0"/>
              </a:rPr>
              <a:t>Term 4 – Materials – properties and changes of materials </a:t>
            </a:r>
          </a:p>
          <a:p>
            <a:r>
              <a:rPr lang="en-GB" dirty="0" smtClean="0">
                <a:latin typeface="Twinkl Cursive Looped Thin" panose="02000000000000000000" pitchFamily="2" charset="0"/>
              </a:rPr>
              <a:t>Term 5 – Space </a:t>
            </a:r>
          </a:p>
          <a:p>
            <a:r>
              <a:rPr lang="en-GB" dirty="0" smtClean="0">
                <a:latin typeface="Twinkl Cursive Looped Thin" panose="02000000000000000000" pitchFamily="2" charset="0"/>
              </a:rPr>
              <a:t>Term 6 – Ship Shape and Bristol Fashion and living things and their habitats </a:t>
            </a:r>
          </a:p>
          <a:p>
            <a:endParaRPr lang="en-GB" dirty="0">
              <a:latin typeface="Twinkl Cursive Looped Thin" panose="02000000000000000000" pitchFamily="2" charset="0"/>
            </a:endParaRPr>
          </a:p>
          <a:p>
            <a:r>
              <a:rPr lang="en-GB" dirty="0" smtClean="0">
                <a:latin typeface="Twinkl Cursive Looped Thin" panose="02000000000000000000" pitchFamily="2" charset="0"/>
              </a:rPr>
              <a:t>Further details will be sent out in the curriculum newsletter sent out at the beginning of term</a:t>
            </a:r>
            <a:endParaRPr lang="en-GB" dirty="0">
              <a:latin typeface="Twinkl Cursive Looped Thin" panose="02000000000000000000" pitchFamily="2" charset="0"/>
            </a:endParaRPr>
          </a:p>
        </p:txBody>
      </p:sp>
    </p:spTree>
    <p:extLst>
      <p:ext uri="{BB962C8B-B14F-4D97-AF65-F5344CB8AC3E}">
        <p14:creationId xmlns:p14="http://schemas.microsoft.com/office/powerpoint/2010/main" val="1642636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Twinkl Cursive Looped Thin" panose="02000000000000000000" pitchFamily="2" charset="0"/>
              </a:rPr>
              <a:t>Trips!</a:t>
            </a:r>
            <a:endParaRPr lang="en-GB" b="1" dirty="0">
              <a:latin typeface="Twinkl Cursive Looped Thin" panose="02000000000000000000" pitchFamily="2" charset="0"/>
            </a:endParaRPr>
          </a:p>
        </p:txBody>
      </p:sp>
      <p:sp>
        <p:nvSpPr>
          <p:cNvPr id="3" name="Content Placeholder 2"/>
          <p:cNvSpPr>
            <a:spLocks noGrp="1"/>
          </p:cNvSpPr>
          <p:nvPr>
            <p:ph idx="1"/>
          </p:nvPr>
        </p:nvSpPr>
        <p:spPr/>
        <p:txBody>
          <a:bodyPr/>
          <a:lstStyle/>
          <a:p>
            <a:r>
              <a:rPr lang="en-GB" dirty="0" smtClean="0">
                <a:latin typeface="Twinkl Cursive Looped Thin" panose="02000000000000000000" pitchFamily="2" charset="0"/>
              </a:rPr>
              <a:t>STEAM (Tuesday 10</a:t>
            </a:r>
            <a:r>
              <a:rPr lang="en-GB" baseline="30000" dirty="0" smtClean="0">
                <a:latin typeface="Twinkl Cursive Looped Thin" panose="02000000000000000000" pitchFamily="2" charset="0"/>
              </a:rPr>
              <a:t>th</a:t>
            </a:r>
            <a:r>
              <a:rPr lang="en-GB" dirty="0" smtClean="0">
                <a:latin typeface="Twinkl Cursive Looped Thin" panose="02000000000000000000" pitchFamily="2" charset="0"/>
              </a:rPr>
              <a:t> October 2023)</a:t>
            </a:r>
          </a:p>
          <a:p>
            <a:r>
              <a:rPr lang="en-GB" dirty="0" smtClean="0">
                <a:latin typeface="Twinkl Cursive Looped Thin" panose="02000000000000000000" pitchFamily="2" charset="0"/>
              </a:rPr>
              <a:t>Life Skills (Thursday 23</a:t>
            </a:r>
            <a:r>
              <a:rPr lang="en-GB" baseline="30000" dirty="0" smtClean="0">
                <a:latin typeface="Twinkl Cursive Looped Thin" panose="02000000000000000000" pitchFamily="2" charset="0"/>
              </a:rPr>
              <a:t>rd</a:t>
            </a:r>
            <a:r>
              <a:rPr lang="en-GB" dirty="0" smtClean="0">
                <a:latin typeface="Twinkl Cursive Looped Thin" panose="02000000000000000000" pitchFamily="2" charset="0"/>
              </a:rPr>
              <a:t> November 2023)</a:t>
            </a:r>
          </a:p>
          <a:p>
            <a:r>
              <a:rPr lang="en-GB" dirty="0" smtClean="0">
                <a:latin typeface="Twinkl Cursive Looped Thin" panose="02000000000000000000" pitchFamily="2" charset="0"/>
              </a:rPr>
              <a:t>Bristol Hippodrome (Tuesday 12</a:t>
            </a:r>
            <a:r>
              <a:rPr lang="en-GB" baseline="30000" dirty="0" smtClean="0">
                <a:latin typeface="Twinkl Cursive Looped Thin" panose="02000000000000000000" pitchFamily="2" charset="0"/>
              </a:rPr>
              <a:t>th</a:t>
            </a:r>
            <a:r>
              <a:rPr lang="en-GB" dirty="0" smtClean="0">
                <a:latin typeface="Twinkl Cursive Looped Thin" panose="02000000000000000000" pitchFamily="2" charset="0"/>
              </a:rPr>
              <a:t> December 2023)</a:t>
            </a:r>
          </a:p>
          <a:p>
            <a:pPr marL="0" indent="0">
              <a:buNone/>
            </a:pPr>
            <a:endParaRPr lang="en-GB" dirty="0">
              <a:latin typeface="Twinkl Cursive Looped Thin" panose="02000000000000000000" pitchFamily="2" charset="0"/>
            </a:endParaRPr>
          </a:p>
          <a:p>
            <a:r>
              <a:rPr lang="en-GB" dirty="0" smtClean="0">
                <a:latin typeface="Twinkl Cursive Looped Thin" panose="02000000000000000000" pitchFamily="2" charset="0"/>
              </a:rPr>
              <a:t>Residential </a:t>
            </a:r>
            <a:r>
              <a:rPr lang="en-GB" dirty="0" err="1" smtClean="0">
                <a:latin typeface="Twinkl Cursive Looped Thin" panose="02000000000000000000" pitchFamily="2" charset="0"/>
              </a:rPr>
              <a:t>Okehampton</a:t>
            </a:r>
            <a:r>
              <a:rPr lang="en-GB" dirty="0" smtClean="0">
                <a:latin typeface="Twinkl Cursive Looped Thin" panose="02000000000000000000" pitchFamily="2" charset="0"/>
              </a:rPr>
              <a:t> Summer term</a:t>
            </a:r>
            <a:endParaRPr lang="en-GB" dirty="0"/>
          </a:p>
        </p:txBody>
      </p:sp>
      <p:pic>
        <p:nvPicPr>
          <p:cNvPr id="3074" name="Picture 2" descr="School Day Trips with The School Travel Compan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8169" y="4032068"/>
            <a:ext cx="3891062" cy="27549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0670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705"/>
            <a:ext cx="10515600" cy="1325563"/>
          </a:xfrm>
        </p:spPr>
        <p:txBody>
          <a:bodyPr/>
          <a:lstStyle/>
          <a:p>
            <a:r>
              <a:rPr lang="en-GB" b="1" dirty="0" smtClean="0">
                <a:latin typeface="Twinkl Cursive Looped Thin" panose="02000000000000000000" pitchFamily="2" charset="0"/>
              </a:rPr>
              <a:t>Key information</a:t>
            </a:r>
            <a:endParaRPr lang="en-GB" b="1" dirty="0">
              <a:latin typeface="Twinkl Cursive Looped Thin" panose="02000000000000000000" pitchFamily="2" charset="0"/>
            </a:endParaRPr>
          </a:p>
        </p:txBody>
      </p:sp>
      <p:sp>
        <p:nvSpPr>
          <p:cNvPr id="3" name="Content Placeholder 2"/>
          <p:cNvSpPr>
            <a:spLocks noGrp="1"/>
          </p:cNvSpPr>
          <p:nvPr>
            <p:ph idx="1"/>
          </p:nvPr>
        </p:nvSpPr>
        <p:spPr>
          <a:xfrm>
            <a:off x="620486" y="1555659"/>
            <a:ext cx="10515600" cy="4351338"/>
          </a:xfrm>
        </p:spPr>
        <p:txBody>
          <a:bodyPr>
            <a:noAutofit/>
          </a:bodyPr>
          <a:lstStyle/>
          <a:p>
            <a:r>
              <a:rPr lang="en-GB" sz="2000" dirty="0" smtClean="0">
                <a:latin typeface="Twinkl Cursive Looped Thin" panose="02000000000000000000" pitchFamily="2" charset="0"/>
              </a:rPr>
              <a:t>Your child will need to bring their water bottle and reading record daily</a:t>
            </a:r>
          </a:p>
          <a:p>
            <a:r>
              <a:rPr lang="en-GB" sz="2000" dirty="0" smtClean="0">
                <a:latin typeface="Twinkl Cursive Looped Thin" panose="02000000000000000000" pitchFamily="2" charset="0"/>
              </a:rPr>
              <a:t>Your child can bring in a snack for them to eat at break time (such as fruit, veg or cereal bars)</a:t>
            </a:r>
          </a:p>
          <a:p>
            <a:pPr lvl="1"/>
            <a:r>
              <a:rPr lang="en-GB" sz="2000" dirty="0" smtClean="0">
                <a:latin typeface="Twinkl Cursive Looped Thin" panose="02000000000000000000" pitchFamily="2" charset="0"/>
              </a:rPr>
              <a:t>We are a nut free school- so no nuts please!</a:t>
            </a:r>
          </a:p>
          <a:p>
            <a:r>
              <a:rPr lang="en-GB" sz="2000" dirty="0" smtClean="0">
                <a:latin typeface="Twinkl Cursive Looped Thin" panose="02000000000000000000" pitchFamily="2" charset="0"/>
              </a:rPr>
              <a:t>Named uniform</a:t>
            </a:r>
          </a:p>
          <a:p>
            <a:pPr lvl="1"/>
            <a:r>
              <a:rPr lang="en-GB" sz="2000" dirty="0" smtClean="0">
                <a:latin typeface="Twinkl Cursive Looped Thin" panose="02000000000000000000" pitchFamily="2" charset="0"/>
              </a:rPr>
              <a:t>If any unnamed uniform is left in the classroom, it will be moved to lost property by the office</a:t>
            </a:r>
          </a:p>
          <a:p>
            <a:r>
              <a:rPr lang="en-GB" sz="2000" dirty="0" smtClean="0">
                <a:latin typeface="Twinkl Cursive Looped Thin" panose="02000000000000000000" pitchFamily="2" charset="0"/>
              </a:rPr>
              <a:t>P.E kits </a:t>
            </a:r>
          </a:p>
          <a:p>
            <a:pPr lvl="1"/>
            <a:r>
              <a:rPr lang="en-GB" sz="2000" dirty="0" smtClean="0">
                <a:latin typeface="Twinkl Cursive Looped Thin" panose="02000000000000000000" pitchFamily="2" charset="0"/>
              </a:rPr>
              <a:t>Gold top and plain black bottoms</a:t>
            </a:r>
          </a:p>
          <a:p>
            <a:pPr lvl="1"/>
            <a:r>
              <a:rPr lang="en-GB" sz="2000" dirty="0" smtClean="0">
                <a:latin typeface="Twinkl Cursive Looped Thin" panose="02000000000000000000" pitchFamily="2" charset="0"/>
              </a:rPr>
              <a:t>Hair tied up</a:t>
            </a:r>
          </a:p>
          <a:p>
            <a:pPr lvl="1"/>
            <a:r>
              <a:rPr lang="en-GB" sz="2000" dirty="0" smtClean="0">
                <a:latin typeface="Twinkl Cursive Looped Thin" panose="02000000000000000000" pitchFamily="2" charset="0"/>
              </a:rPr>
              <a:t>No jewellery</a:t>
            </a:r>
            <a:endParaRPr lang="en-GB" sz="2000" dirty="0">
              <a:latin typeface="Twinkl Cursive Looped Thin" panose="02000000000000000000" pitchFamily="2" charset="0"/>
            </a:endParaRPr>
          </a:p>
          <a:p>
            <a:r>
              <a:rPr lang="en-GB" sz="2000" dirty="0" smtClean="0">
                <a:latin typeface="Twinkl Cursive Looped Thin" panose="02000000000000000000" pitchFamily="2" charset="0"/>
              </a:rPr>
              <a:t>P.E days</a:t>
            </a:r>
          </a:p>
          <a:p>
            <a:pPr lvl="1"/>
            <a:r>
              <a:rPr lang="en-GB" sz="2000" dirty="0" smtClean="0">
                <a:latin typeface="Twinkl Cursive Looped Thin" panose="02000000000000000000" pitchFamily="2" charset="0"/>
              </a:rPr>
              <a:t>Mondays and Wednesdays </a:t>
            </a:r>
          </a:p>
          <a:p>
            <a:r>
              <a:rPr lang="en-GB" sz="2000" dirty="0" smtClean="0">
                <a:latin typeface="Twinkl Cursive Looped Thin" panose="02000000000000000000" pitchFamily="2" charset="0"/>
              </a:rPr>
              <a:t>Forest school</a:t>
            </a:r>
          </a:p>
          <a:p>
            <a:pPr lvl="1"/>
            <a:r>
              <a:rPr lang="en-GB" sz="2000" dirty="0" smtClean="0">
                <a:latin typeface="Twinkl Cursive Looped Thin" panose="02000000000000000000" pitchFamily="2" charset="0"/>
              </a:rPr>
              <a:t>Term 6</a:t>
            </a:r>
          </a:p>
        </p:txBody>
      </p:sp>
      <p:pic>
        <p:nvPicPr>
          <p:cNvPr id="2050" name="Picture 2" descr="Male hand holding megaphone with important information speech bubble.  Loudspeaker. Banner for business, marketing and advertising. Vector  illustration. Stock Vector | Adobe St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84039" y="-159883"/>
            <a:ext cx="2874481" cy="21292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8750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5726"/>
            <a:ext cx="7077891" cy="5541237"/>
          </a:xfrm>
        </p:spPr>
        <p:txBody>
          <a:bodyPr>
            <a:normAutofit fontScale="92500" lnSpcReduction="20000"/>
          </a:bodyPr>
          <a:lstStyle/>
          <a:p>
            <a:r>
              <a:rPr lang="en-GB" dirty="0" smtClean="0">
                <a:latin typeface="Twinkl Cursive Looped Thin" panose="02000000000000000000" pitchFamily="2" charset="0"/>
              </a:rPr>
              <a:t>Reading expectations</a:t>
            </a:r>
          </a:p>
          <a:p>
            <a:pPr lvl="1"/>
            <a:r>
              <a:rPr lang="en-GB" dirty="0" smtClean="0">
                <a:latin typeface="Twinkl Cursive Looped Thin" panose="02000000000000000000" pitchFamily="2" charset="0"/>
              </a:rPr>
              <a:t>5x a week at home- best for your child to read aloud to an adult </a:t>
            </a:r>
          </a:p>
          <a:p>
            <a:r>
              <a:rPr lang="en-GB" dirty="0" smtClean="0">
                <a:latin typeface="Twinkl Cursive Looped Thin" panose="02000000000000000000" pitchFamily="2" charset="0"/>
              </a:rPr>
              <a:t>Spelling practise</a:t>
            </a:r>
          </a:p>
          <a:p>
            <a:pPr lvl="1"/>
            <a:r>
              <a:rPr lang="en-GB" dirty="0" smtClean="0">
                <a:latin typeface="Twinkl Cursive Looped Thin" panose="02000000000000000000" pitchFamily="2" charset="0"/>
              </a:rPr>
              <a:t>Your child should practice the spelling list in their home learning books weekly </a:t>
            </a:r>
          </a:p>
          <a:p>
            <a:r>
              <a:rPr lang="en-GB" dirty="0" smtClean="0">
                <a:latin typeface="Twinkl Cursive Looped Thin" panose="02000000000000000000" pitchFamily="2" charset="0"/>
              </a:rPr>
              <a:t>Times Tables Rock Stars</a:t>
            </a:r>
          </a:p>
          <a:p>
            <a:pPr lvl="1"/>
            <a:r>
              <a:rPr lang="en-GB" dirty="0" smtClean="0">
                <a:latin typeface="Twinkl Cursive Looped Thin" panose="02000000000000000000" pitchFamily="2" charset="0"/>
              </a:rPr>
              <a:t>Your child should complete 20 minutes of TTRS a week- this is 20 minutes of garage</a:t>
            </a:r>
          </a:p>
          <a:p>
            <a:r>
              <a:rPr lang="en-GB" dirty="0" smtClean="0">
                <a:latin typeface="Twinkl Cursive Looped Thin" panose="02000000000000000000" pitchFamily="2" charset="0"/>
              </a:rPr>
              <a:t>Books checked weekly</a:t>
            </a:r>
          </a:p>
          <a:p>
            <a:pPr lvl="1"/>
            <a:r>
              <a:rPr lang="en-GB" dirty="0" smtClean="0">
                <a:latin typeface="Twinkl Cursive Looped Thin" panose="02000000000000000000" pitchFamily="2" charset="0"/>
              </a:rPr>
              <a:t>Please ensure your child brings in their home learning book with their completed spellings inside on Thursdays</a:t>
            </a:r>
          </a:p>
          <a:p>
            <a:pPr lvl="1"/>
            <a:r>
              <a:rPr lang="en-GB" dirty="0" smtClean="0">
                <a:latin typeface="Twinkl Cursive Looped Thin" panose="02000000000000000000" pitchFamily="2" charset="0"/>
              </a:rPr>
              <a:t>They should have completed their 20 minutes of TTRS by Thursday too</a:t>
            </a:r>
          </a:p>
          <a:p>
            <a:pPr lvl="1"/>
            <a:r>
              <a:rPr lang="en-GB" dirty="0" smtClean="0">
                <a:latin typeface="Twinkl Cursive Looped Thin" panose="02000000000000000000" pitchFamily="2" charset="0"/>
              </a:rPr>
              <a:t>Both your child’s reading record and their home learning book will be checked on a Thursday. Your child’s reading record will be returned on a Thursday and the home learning book on a Friday.</a:t>
            </a:r>
            <a:endParaRPr lang="en-GB" dirty="0">
              <a:latin typeface="Twinkl Cursive Looped Thin" panose="02000000000000000000" pitchFamily="2" charset="0"/>
            </a:endParaRPr>
          </a:p>
        </p:txBody>
      </p:sp>
      <p:pic>
        <p:nvPicPr>
          <p:cNvPr id="1026" name="Picture 2" descr="Llanvihangel Crucorney Primary School - Home Learn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23918" y="261938"/>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4413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26571" y="779808"/>
            <a:ext cx="5719836" cy="769441"/>
          </a:xfrm>
          <a:prstGeom prst="rect">
            <a:avLst/>
          </a:prstGeom>
        </p:spPr>
        <p:txBody>
          <a:bodyPr wrap="none">
            <a:spAutoFit/>
          </a:bodyPr>
          <a:lstStyle/>
          <a:p>
            <a:r>
              <a:rPr lang="en-GB" sz="4400" b="1" dirty="0">
                <a:latin typeface="Twinkl Cursive Looped Thin" panose="02000000000000000000" pitchFamily="2" charset="0"/>
              </a:rPr>
              <a:t>Key </a:t>
            </a:r>
            <a:r>
              <a:rPr lang="en-GB" sz="4400" b="1" dirty="0" smtClean="0">
                <a:latin typeface="Twinkl Cursive Looped Thin" panose="02000000000000000000" pitchFamily="2" charset="0"/>
              </a:rPr>
              <a:t>Year 6 information</a:t>
            </a:r>
            <a:endParaRPr lang="en-GB" sz="4400" dirty="0"/>
          </a:p>
        </p:txBody>
      </p:sp>
      <p:sp>
        <p:nvSpPr>
          <p:cNvPr id="3" name="Rectangle 2"/>
          <p:cNvSpPr/>
          <p:nvPr/>
        </p:nvSpPr>
        <p:spPr>
          <a:xfrm>
            <a:off x="1226571" y="1975396"/>
            <a:ext cx="5984126" cy="1938992"/>
          </a:xfrm>
          <a:prstGeom prst="rect">
            <a:avLst/>
          </a:prstGeom>
        </p:spPr>
        <p:txBody>
          <a:bodyPr wrap="square">
            <a:spAutoFit/>
          </a:bodyPr>
          <a:lstStyle/>
          <a:p>
            <a:pPr marL="285750" indent="-285750">
              <a:buFont typeface="Arial" panose="020B0604020202020204" pitchFamily="34" charset="0"/>
              <a:buChar char="•"/>
            </a:pPr>
            <a:r>
              <a:rPr lang="en-GB" sz="2400" dirty="0" smtClean="0">
                <a:latin typeface="Twinkl Cursive Looped Thin" panose="02000000000000000000" pitchFamily="2" charset="0"/>
              </a:rPr>
              <a:t>SATs week 13</a:t>
            </a:r>
            <a:r>
              <a:rPr lang="en-GB" sz="2400" baseline="30000" dirty="0" smtClean="0">
                <a:latin typeface="Twinkl Cursive Looped Thin" panose="02000000000000000000" pitchFamily="2" charset="0"/>
              </a:rPr>
              <a:t>th</a:t>
            </a:r>
            <a:r>
              <a:rPr lang="en-GB" sz="2400" dirty="0" smtClean="0">
                <a:latin typeface="Twinkl Cursive Looped Thin" panose="02000000000000000000" pitchFamily="2" charset="0"/>
              </a:rPr>
              <a:t> – 19</a:t>
            </a:r>
            <a:r>
              <a:rPr lang="en-GB" sz="2400" baseline="30000" dirty="0" smtClean="0">
                <a:latin typeface="Twinkl Cursive Looped Thin" panose="02000000000000000000" pitchFamily="2" charset="0"/>
              </a:rPr>
              <a:t>th</a:t>
            </a:r>
            <a:r>
              <a:rPr lang="en-GB" sz="2400" dirty="0" smtClean="0">
                <a:latin typeface="Twinkl Cursive Looped Thin" panose="02000000000000000000" pitchFamily="2" charset="0"/>
              </a:rPr>
              <a:t> May 2024</a:t>
            </a:r>
          </a:p>
          <a:p>
            <a:pPr marL="285750" indent="-285750">
              <a:buFont typeface="Arial" panose="020B0604020202020204" pitchFamily="34" charset="0"/>
              <a:buChar char="•"/>
            </a:pPr>
            <a:endParaRPr lang="en-GB" sz="2400" dirty="0">
              <a:latin typeface="Twinkl Cursive Looped Thin" panose="02000000000000000000" pitchFamily="2" charset="0"/>
            </a:endParaRPr>
          </a:p>
          <a:p>
            <a:pPr marL="285750" indent="-285750">
              <a:buFont typeface="Arial" panose="020B0604020202020204" pitchFamily="34" charset="0"/>
              <a:buChar char="•"/>
            </a:pPr>
            <a:r>
              <a:rPr lang="en-GB" sz="2400" dirty="0" smtClean="0">
                <a:latin typeface="Twinkl Cursive Looped Thin" panose="02000000000000000000" pitchFamily="2" charset="0"/>
              </a:rPr>
              <a:t>Study aids – CPG Work books, information books</a:t>
            </a:r>
          </a:p>
          <a:p>
            <a:r>
              <a:rPr lang="en-GB" sz="2400" dirty="0">
                <a:latin typeface="Twinkl Cursive Looped Thin" panose="02000000000000000000" pitchFamily="2" charset="0"/>
              </a:rPr>
              <a:t> </a:t>
            </a:r>
            <a:r>
              <a:rPr lang="en-GB" sz="2400" dirty="0" smtClean="0">
                <a:latin typeface="Twinkl Cursive Looped Thin" panose="02000000000000000000" pitchFamily="2" charset="0"/>
              </a:rPr>
              <a:t>                       Amazon about £5</a:t>
            </a:r>
          </a:p>
        </p:txBody>
      </p:sp>
      <p:pic>
        <p:nvPicPr>
          <p:cNvPr id="4" name="Picture 3"/>
          <p:cNvPicPr>
            <a:picLocks noChangeAspect="1"/>
          </p:cNvPicPr>
          <p:nvPr/>
        </p:nvPicPr>
        <p:blipFill>
          <a:blip r:embed="rId2"/>
          <a:stretch>
            <a:fillRect/>
          </a:stretch>
        </p:blipFill>
        <p:spPr>
          <a:xfrm>
            <a:off x="6860794" y="1662460"/>
            <a:ext cx="1983784" cy="2831163"/>
          </a:xfrm>
          <a:prstGeom prst="rect">
            <a:avLst/>
          </a:prstGeom>
        </p:spPr>
      </p:pic>
      <p:pic>
        <p:nvPicPr>
          <p:cNvPr id="5" name="Picture 4"/>
          <p:cNvPicPr>
            <a:picLocks noChangeAspect="1"/>
          </p:cNvPicPr>
          <p:nvPr/>
        </p:nvPicPr>
        <p:blipFill>
          <a:blip r:embed="rId3"/>
          <a:stretch>
            <a:fillRect/>
          </a:stretch>
        </p:blipFill>
        <p:spPr>
          <a:xfrm>
            <a:off x="9306409" y="1556216"/>
            <a:ext cx="2058277" cy="2937407"/>
          </a:xfrm>
          <a:prstGeom prst="rect">
            <a:avLst/>
          </a:prstGeom>
        </p:spPr>
      </p:pic>
    </p:spTree>
    <p:extLst>
      <p:ext uri="{BB962C8B-B14F-4D97-AF65-F5344CB8AC3E}">
        <p14:creationId xmlns:p14="http://schemas.microsoft.com/office/powerpoint/2010/main" val="1115916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7742"/>
            <a:ext cx="10515600" cy="1325563"/>
          </a:xfrm>
        </p:spPr>
        <p:txBody>
          <a:bodyPr/>
          <a:lstStyle/>
          <a:p>
            <a:r>
              <a:rPr lang="en-GB" dirty="0" smtClean="0">
                <a:latin typeface="Twinkl Cursive Looped Thin" panose="02000000000000000000" pitchFamily="2" charset="0"/>
              </a:rPr>
              <a:t>Communication</a:t>
            </a:r>
            <a:endParaRPr lang="en-GB" dirty="0">
              <a:latin typeface="Twinkl Cursive Looped Thin" panose="02000000000000000000" pitchFamily="2" charset="0"/>
            </a:endParaRPr>
          </a:p>
        </p:txBody>
      </p:sp>
      <p:sp>
        <p:nvSpPr>
          <p:cNvPr id="3" name="Content Placeholder 2"/>
          <p:cNvSpPr>
            <a:spLocks noGrp="1"/>
          </p:cNvSpPr>
          <p:nvPr>
            <p:ph idx="1"/>
          </p:nvPr>
        </p:nvSpPr>
        <p:spPr>
          <a:xfrm>
            <a:off x="838200" y="1210490"/>
            <a:ext cx="10744200" cy="4868093"/>
          </a:xfrm>
        </p:spPr>
        <p:txBody>
          <a:bodyPr>
            <a:normAutofit fontScale="85000" lnSpcReduction="20000"/>
          </a:bodyPr>
          <a:lstStyle/>
          <a:p>
            <a:r>
              <a:rPr lang="en-GB" dirty="0" smtClean="0">
                <a:latin typeface="Twinkl Cursive Looped Thin" panose="02000000000000000000" pitchFamily="2" charset="0"/>
                <a:hlinkClick r:id="rId2"/>
              </a:rPr>
              <a:t>SouthAmericaClass@sgmail.org.uk</a:t>
            </a:r>
            <a:r>
              <a:rPr lang="en-GB" dirty="0" smtClean="0">
                <a:latin typeface="Twinkl Cursive Looped Thin" panose="02000000000000000000" pitchFamily="2" charset="0"/>
              </a:rPr>
              <a:t> – contact me</a:t>
            </a:r>
          </a:p>
          <a:p>
            <a:endParaRPr lang="en-GB" dirty="0">
              <a:latin typeface="Twinkl Cursive Looped Thin" panose="02000000000000000000" pitchFamily="2" charset="0"/>
            </a:endParaRPr>
          </a:p>
          <a:p>
            <a:r>
              <a:rPr lang="en-GB" dirty="0" smtClean="0">
                <a:latin typeface="Twinkl Cursive Looped Thin" panose="02000000000000000000" pitchFamily="2" charset="0"/>
                <a:hlinkClick r:id="rId3"/>
              </a:rPr>
              <a:t>ManorPrimary@sgmail.org.uk</a:t>
            </a:r>
            <a:r>
              <a:rPr lang="en-GB" dirty="0" smtClean="0">
                <a:latin typeface="Twinkl Cursive Looped Thin" panose="02000000000000000000" pitchFamily="2" charset="0"/>
              </a:rPr>
              <a:t> – contact school urgently/throughout the day</a:t>
            </a:r>
          </a:p>
          <a:p>
            <a:pPr marL="0" indent="0">
              <a:buNone/>
            </a:pPr>
            <a:endParaRPr lang="en-GB" dirty="0" smtClean="0">
              <a:latin typeface="Twinkl Cursive Looped Thin" panose="02000000000000000000" pitchFamily="2" charset="0"/>
            </a:endParaRPr>
          </a:p>
          <a:p>
            <a:r>
              <a:rPr lang="en-GB" dirty="0" smtClean="0">
                <a:latin typeface="Twinkl Cursive Looped Thin" panose="02000000000000000000" pitchFamily="2" charset="0"/>
              </a:rPr>
              <a:t>SLT on the gate in the morning- they can take messages which will be given directly to me in the morning </a:t>
            </a:r>
          </a:p>
          <a:p>
            <a:endParaRPr lang="en-GB" dirty="0">
              <a:latin typeface="Twinkl Cursive Looped Thin" panose="02000000000000000000" pitchFamily="2" charset="0"/>
            </a:endParaRPr>
          </a:p>
          <a:p>
            <a:r>
              <a:rPr lang="en-GB" dirty="0" smtClean="0">
                <a:latin typeface="Twinkl Cursive Looped Thin" panose="02000000000000000000" pitchFamily="2" charset="0"/>
              </a:rPr>
              <a:t>Whoever is teaching your child in the afternoon will be on the gate at the end of the day. </a:t>
            </a:r>
          </a:p>
          <a:p>
            <a:endParaRPr lang="en-GB" dirty="0">
              <a:latin typeface="Twinkl Cursive Looped Thin" panose="02000000000000000000" pitchFamily="2" charset="0"/>
            </a:endParaRPr>
          </a:p>
          <a:p>
            <a:r>
              <a:rPr lang="en-GB" dirty="0" smtClean="0">
                <a:latin typeface="Twinkl Cursive Looped Thin" panose="02000000000000000000" pitchFamily="2" charset="0"/>
              </a:rPr>
              <a:t>If you would like your child to walk home on their own, please let me know via email so that all adults are aware when sending the children out at the end of the day.</a:t>
            </a:r>
          </a:p>
          <a:p>
            <a:endParaRPr lang="en-GB" dirty="0" smtClean="0">
              <a:latin typeface="Twinkl Cursive Looped Thin" panose="02000000000000000000" pitchFamily="2" charset="0"/>
            </a:endParaRPr>
          </a:p>
          <a:p>
            <a:pPr marL="0" indent="0">
              <a:buNone/>
            </a:pPr>
            <a:endParaRPr lang="en-GB" dirty="0" smtClean="0"/>
          </a:p>
        </p:txBody>
      </p:sp>
    </p:spTree>
    <p:extLst>
      <p:ext uri="{BB962C8B-B14F-4D97-AF65-F5344CB8AC3E}">
        <p14:creationId xmlns:p14="http://schemas.microsoft.com/office/powerpoint/2010/main" val="1601189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1846" y="1279526"/>
            <a:ext cx="5745480" cy="1325563"/>
          </a:xfrm>
        </p:spPr>
        <p:txBody>
          <a:bodyPr>
            <a:noAutofit/>
          </a:bodyPr>
          <a:lstStyle/>
          <a:p>
            <a:r>
              <a:rPr lang="en-GB" sz="6000" dirty="0" smtClean="0">
                <a:latin typeface="Twinkl Cursive Looped Thin" panose="02000000000000000000" pitchFamily="2" charset="0"/>
              </a:rPr>
              <a:t>Thank you!</a:t>
            </a:r>
            <a:endParaRPr lang="en-GB" sz="6000" dirty="0">
              <a:latin typeface="Twinkl Cursive Looped Thin" panose="02000000000000000000" pitchFamily="2" charset="0"/>
            </a:endParaRPr>
          </a:p>
        </p:txBody>
      </p:sp>
    </p:spTree>
    <p:extLst>
      <p:ext uri="{BB962C8B-B14F-4D97-AF65-F5344CB8AC3E}">
        <p14:creationId xmlns:p14="http://schemas.microsoft.com/office/powerpoint/2010/main" val="817368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465</Words>
  <Application>Microsoft Office PowerPoint</Application>
  <PresentationFormat>Widescreen</PresentationFormat>
  <Paragraphs>66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Comic Sans MS</vt:lpstr>
      <vt:lpstr>Twinkl Cursive Looped Thin</vt:lpstr>
      <vt:lpstr>Office Theme</vt:lpstr>
      <vt:lpstr>Welcome to </vt:lpstr>
      <vt:lpstr>Your teaching team…</vt:lpstr>
      <vt:lpstr>The Year ahead…</vt:lpstr>
      <vt:lpstr>Trips!</vt:lpstr>
      <vt:lpstr>Key information</vt:lpstr>
      <vt:lpstr>PowerPoint Presentation</vt:lpstr>
      <vt:lpstr>PowerPoint Presentation</vt:lpstr>
      <vt:lpstr>Communication</vt:lpstr>
      <vt:lpstr>Thank you!</vt:lpstr>
    </vt:vector>
  </TitlesOfParts>
  <Company>Integra Schools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dc:title>
  <dc:creator>John Israel</dc:creator>
  <cp:lastModifiedBy>Lisa Coult</cp:lastModifiedBy>
  <cp:revision>13</cp:revision>
  <dcterms:created xsi:type="dcterms:W3CDTF">2023-07-21T10:57:59Z</dcterms:created>
  <dcterms:modified xsi:type="dcterms:W3CDTF">2023-09-07T14:09:06Z</dcterms:modified>
</cp:coreProperties>
</file>