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0"/>
  </p:handoutMasterIdLst>
  <p:sldIdLst>
    <p:sldId id="256" r:id="rId2"/>
    <p:sldId id="257" r:id="rId3"/>
    <p:sldId id="258" r:id="rId4"/>
    <p:sldId id="259" r:id="rId5"/>
    <p:sldId id="261" r:id="rId6"/>
    <p:sldId id="262" r:id="rId7"/>
    <p:sldId id="264" r:id="rId8"/>
    <p:sldId id="265" r:id="rId9"/>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1275" y="0"/>
            <a:ext cx="2946400" cy="498475"/>
          </a:xfrm>
          <a:prstGeom prst="rect">
            <a:avLst/>
          </a:prstGeom>
        </p:spPr>
        <p:txBody>
          <a:bodyPr vert="horz" lIns="91440" tIns="45720" rIns="91440" bIns="45720" rtlCol="0"/>
          <a:lstStyle>
            <a:lvl1pPr algn="r">
              <a:defRPr sz="1200"/>
            </a:lvl1pPr>
          </a:lstStyle>
          <a:p>
            <a:fld id="{67AD0C19-DD3C-4985-A4BB-830B6DDA5E56}" type="datetimeFigureOut">
              <a:rPr lang="en-GB" smtClean="0"/>
              <a:t>04/09/2024</a:t>
            </a:fld>
            <a:endParaRPr lang="en-GB"/>
          </a:p>
        </p:txBody>
      </p:sp>
      <p:sp>
        <p:nvSpPr>
          <p:cNvPr id="4" name="Footer Placeholder 3"/>
          <p:cNvSpPr>
            <a:spLocks noGrp="1"/>
          </p:cNvSpPr>
          <p:nvPr>
            <p:ph type="ftr" sz="quarter" idx="2"/>
          </p:nvPr>
        </p:nvSpPr>
        <p:spPr>
          <a:xfrm>
            <a:off x="0" y="9431338"/>
            <a:ext cx="2946400" cy="49847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1275" y="9431338"/>
            <a:ext cx="2946400" cy="498475"/>
          </a:xfrm>
          <a:prstGeom prst="rect">
            <a:avLst/>
          </a:prstGeom>
        </p:spPr>
        <p:txBody>
          <a:bodyPr vert="horz" lIns="91440" tIns="45720" rIns="91440" bIns="45720" rtlCol="0" anchor="b"/>
          <a:lstStyle>
            <a:lvl1pPr algn="r">
              <a:defRPr sz="1200"/>
            </a:lvl1pPr>
          </a:lstStyle>
          <a:p>
            <a:fld id="{8EAB23A7-C0B5-42E5-9E1C-E3C2CF45F797}" type="slidenum">
              <a:rPr lang="en-GB" smtClean="0"/>
              <a:t>‹#›</a:t>
            </a:fld>
            <a:endParaRPr lang="en-GB"/>
          </a:p>
        </p:txBody>
      </p:sp>
    </p:spTree>
    <p:extLst>
      <p:ext uri="{BB962C8B-B14F-4D97-AF65-F5344CB8AC3E}">
        <p14:creationId xmlns:p14="http://schemas.microsoft.com/office/powerpoint/2010/main" val="297100722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962B433-EFF8-4729-8468-3D99AC081BA8}" type="datetimeFigureOut">
              <a:rPr lang="en-GB" smtClean="0"/>
              <a:t>04/09/2024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258040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962B433-EFF8-4729-8468-3D99AC081BA8}" type="datetimeFigureOut">
              <a:rPr lang="en-GB" smtClean="0"/>
              <a:t>04/09/2024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2496742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962B433-EFF8-4729-8468-3D99AC081BA8}" type="datetimeFigureOut">
              <a:rPr lang="en-GB" smtClean="0"/>
              <a:t>04/09/2024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316649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962B433-EFF8-4729-8468-3D99AC081BA8}" type="datetimeFigureOut">
              <a:rPr lang="en-GB" smtClean="0"/>
              <a:t>04/09/2024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1113309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962B433-EFF8-4729-8468-3D99AC081BA8}" type="datetimeFigureOut">
              <a:rPr lang="en-GB" smtClean="0"/>
              <a:t>04/09/2024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2299533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962B433-EFF8-4729-8468-3D99AC081BA8}" type="datetimeFigureOut">
              <a:rPr lang="en-GB" smtClean="0"/>
              <a:t>04/09/2024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3561385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962B433-EFF8-4729-8468-3D99AC081BA8}" type="datetimeFigureOut">
              <a:rPr lang="en-GB" smtClean="0"/>
              <a:t>04/09/2024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2880896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962B433-EFF8-4729-8468-3D99AC081BA8}" type="datetimeFigureOut">
              <a:rPr lang="en-GB" smtClean="0"/>
              <a:t>04/09/2024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1764405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62B433-EFF8-4729-8468-3D99AC081BA8}" type="datetimeFigureOut">
              <a:rPr lang="en-GB" smtClean="0"/>
              <a:t>04/09/2024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559772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962B433-EFF8-4729-8468-3D99AC081BA8}" type="datetimeFigureOut">
              <a:rPr lang="en-GB" smtClean="0"/>
              <a:t>04/09/2024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161069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962B433-EFF8-4729-8468-3D99AC081BA8}" type="datetimeFigureOut">
              <a:rPr lang="en-GB" smtClean="0"/>
              <a:t>04/09/2024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559375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Comic Sans MS" panose="030F0702030302020204" pitchFamily="66" charset="0"/>
              </a:defRPr>
            </a:lvl1pPr>
          </a:lstStyle>
          <a:p>
            <a:fld id="{1962B433-EFF8-4729-8468-3D99AC081BA8}" type="datetimeFigureOut">
              <a:rPr lang="en-GB" smtClean="0"/>
              <a:pPr/>
              <a:t>04/09/2024</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Comic Sans MS" panose="030F0702030302020204" pitchFamily="66" charset="0"/>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Comic Sans MS" panose="030F0702030302020204" pitchFamily="66" charset="0"/>
              </a:defRPr>
            </a:lvl1pPr>
          </a:lstStyle>
          <a:p>
            <a:fld id="{7DB5FB63-23CD-4ACA-A936-315406F5EE50}" type="slidenum">
              <a:rPr lang="en-GB" smtClean="0"/>
              <a:pPr/>
              <a:t>‹#›</a:t>
            </a:fld>
            <a:endParaRPr lang="en-GB" dirty="0"/>
          </a:p>
        </p:txBody>
      </p:sp>
    </p:spTree>
    <p:extLst>
      <p:ext uri="{BB962C8B-B14F-4D97-AF65-F5344CB8AC3E}">
        <p14:creationId xmlns:p14="http://schemas.microsoft.com/office/powerpoint/2010/main" val="21332178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Comic Sans MS" panose="030F0702030302020204" pitchFamily="66"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omic Sans MS" panose="030F0702030302020204" pitchFamily="66"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omic Sans MS" panose="030F0702030302020204" pitchFamily="66"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omic Sans MS" panose="030F0702030302020204" pitchFamily="66"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omic Sans MS" panose="030F0702030302020204" pitchFamily="66"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omic Sans MS" panose="030F0702030302020204" pitchFamily="66"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ManorPrimary@sgmail.org.uk" TargetMode="External"/><Relationship Id="rId2" Type="http://schemas.openxmlformats.org/officeDocument/2006/relationships/hyperlink" Target="mailto:NorthAmericaClass@sgmail.org.uk"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73425"/>
            <a:ext cx="9144000" cy="1890803"/>
          </a:xfrm>
        </p:spPr>
        <p:txBody>
          <a:bodyPr>
            <a:normAutofit/>
          </a:bodyPr>
          <a:lstStyle/>
          <a:p>
            <a:r>
              <a:rPr lang="en-GB" sz="9600" dirty="0" smtClean="0">
                <a:latin typeface="Twinkl Cursive Looped Thin" panose="02000000000000000000" pitchFamily="2" charset="0"/>
              </a:rPr>
              <a:t>Welcome to </a:t>
            </a:r>
            <a:endParaRPr lang="en-GB" sz="9600" dirty="0">
              <a:latin typeface="Twinkl Cursive Looped Thin" panose="02000000000000000000" pitchFamily="2" charset="0"/>
            </a:endParaRPr>
          </a:p>
        </p:txBody>
      </p:sp>
      <p:sp>
        <p:nvSpPr>
          <p:cNvPr id="3" name="Subtitle 2"/>
          <p:cNvSpPr>
            <a:spLocks noGrp="1"/>
          </p:cNvSpPr>
          <p:nvPr>
            <p:ph type="subTitle" idx="1"/>
          </p:nvPr>
        </p:nvSpPr>
        <p:spPr>
          <a:xfrm>
            <a:off x="1524000" y="2696346"/>
            <a:ext cx="9144000" cy="1655762"/>
          </a:xfrm>
        </p:spPr>
        <p:txBody>
          <a:bodyPr>
            <a:normAutofit/>
          </a:bodyPr>
          <a:lstStyle/>
          <a:p>
            <a:r>
              <a:rPr lang="en-GB" sz="4800" dirty="0" smtClean="0">
                <a:latin typeface="Twinkl Cursive Looped Thin" panose="02000000000000000000" pitchFamily="2" charset="0"/>
              </a:rPr>
              <a:t>North America Class!</a:t>
            </a:r>
            <a:endParaRPr lang="en-GB" sz="4800" dirty="0">
              <a:latin typeface="Twinkl Cursive Looped Thin" panose="02000000000000000000" pitchFamily="2"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80894" y="3814355"/>
            <a:ext cx="2236991" cy="2241096"/>
          </a:xfrm>
          <a:prstGeom prst="rect">
            <a:avLst/>
          </a:prstGeom>
        </p:spPr>
      </p:pic>
    </p:spTree>
    <p:extLst>
      <p:ext uri="{BB962C8B-B14F-4D97-AF65-F5344CB8AC3E}">
        <p14:creationId xmlns:p14="http://schemas.microsoft.com/office/powerpoint/2010/main" val="3898998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Twinkl Cursive Looped Thin" panose="02000000000000000000" pitchFamily="2" charset="0"/>
              </a:rPr>
              <a:t>Your teaching team…</a:t>
            </a:r>
            <a:endParaRPr lang="en-GB" b="1" dirty="0">
              <a:latin typeface="Twinkl Cursive Looped Thin" panose="02000000000000000000" pitchFamily="2" charset="0"/>
            </a:endParaRPr>
          </a:p>
        </p:txBody>
      </p:sp>
      <p:sp>
        <p:nvSpPr>
          <p:cNvPr id="3" name="Content Placeholder 2"/>
          <p:cNvSpPr>
            <a:spLocks noGrp="1"/>
          </p:cNvSpPr>
          <p:nvPr>
            <p:ph idx="1"/>
          </p:nvPr>
        </p:nvSpPr>
        <p:spPr/>
        <p:txBody>
          <a:bodyPr/>
          <a:lstStyle/>
          <a:p>
            <a:pPr marL="0" indent="0">
              <a:buNone/>
            </a:pPr>
            <a:r>
              <a:rPr lang="en-GB" dirty="0" smtClean="0">
                <a:latin typeface="Twinkl Cursive Looped Thin" panose="02000000000000000000" pitchFamily="2" charset="0"/>
              </a:rPr>
              <a:t>Miss Coult</a:t>
            </a:r>
            <a:endParaRPr lang="en-GB" dirty="0" smtClean="0">
              <a:latin typeface="Twinkl Cursive Looped Thin" panose="02000000000000000000" pitchFamily="2" charset="0"/>
            </a:endParaRPr>
          </a:p>
          <a:p>
            <a:pPr marL="0" indent="0">
              <a:buNone/>
            </a:pPr>
            <a:endParaRPr lang="en-GB" dirty="0">
              <a:latin typeface="Twinkl Cursive Looped Thin" panose="02000000000000000000" pitchFamily="2" charset="0"/>
            </a:endParaRPr>
          </a:p>
          <a:p>
            <a:pPr marL="0" indent="0">
              <a:buNone/>
            </a:pPr>
            <a:r>
              <a:rPr lang="en-GB" dirty="0" smtClean="0">
                <a:latin typeface="Twinkl Cursive Looped Thin" panose="02000000000000000000" pitchFamily="2" charset="0"/>
              </a:rPr>
              <a:t>Mrs </a:t>
            </a:r>
            <a:r>
              <a:rPr lang="en-GB" dirty="0" smtClean="0">
                <a:latin typeface="Twinkl Cursive Looped Thin" panose="02000000000000000000" pitchFamily="2" charset="0"/>
              </a:rPr>
              <a:t>Claridge (Monday – Wednesday morning)</a:t>
            </a:r>
            <a:endParaRPr lang="en-GB" dirty="0" smtClean="0">
              <a:latin typeface="Twinkl Cursive Looped Thin" panose="02000000000000000000" pitchFamily="2" charset="0"/>
            </a:endParaRPr>
          </a:p>
          <a:p>
            <a:pPr marL="0" indent="0">
              <a:buNone/>
            </a:pPr>
            <a:r>
              <a:rPr lang="en-GB" dirty="0" smtClean="0">
                <a:latin typeface="Twinkl Cursive Looped Thin" panose="02000000000000000000" pitchFamily="2" charset="0"/>
              </a:rPr>
              <a:t>Miss </a:t>
            </a:r>
            <a:r>
              <a:rPr lang="en-GB" dirty="0" smtClean="0">
                <a:latin typeface="Twinkl Cursive Looped Thin" panose="02000000000000000000" pitchFamily="2" charset="0"/>
              </a:rPr>
              <a:t>Lambe (every morning)</a:t>
            </a:r>
            <a:endParaRPr lang="en-GB" dirty="0" smtClean="0">
              <a:latin typeface="Twinkl Cursive Looped Thin" panose="02000000000000000000" pitchFamily="2" charset="0"/>
            </a:endParaRPr>
          </a:p>
          <a:p>
            <a:pPr marL="0" indent="0">
              <a:buNone/>
            </a:pPr>
            <a:endParaRPr lang="en-GB" dirty="0" smtClean="0">
              <a:latin typeface="Twinkl Cursive Looped Thin" panose="02000000000000000000" pitchFamily="2" charset="0"/>
            </a:endParaRPr>
          </a:p>
          <a:p>
            <a:pPr marL="0" indent="0">
              <a:buNone/>
            </a:pPr>
            <a:r>
              <a:rPr lang="en-GB" b="1" u="sng" dirty="0" smtClean="0">
                <a:latin typeface="Twinkl Cursive Looped Thin" panose="02000000000000000000" pitchFamily="2" charset="0"/>
              </a:rPr>
              <a:t>Wednesday afternoons</a:t>
            </a:r>
            <a:endParaRPr lang="en-GB" b="1" u="sng" dirty="0" smtClean="0">
              <a:latin typeface="Twinkl Cursive Looped Thin" panose="02000000000000000000" pitchFamily="2" charset="0"/>
            </a:endParaRPr>
          </a:p>
          <a:p>
            <a:pPr marL="0" indent="0">
              <a:buNone/>
            </a:pPr>
            <a:r>
              <a:rPr lang="en-GB" dirty="0" smtClean="0">
                <a:latin typeface="Twinkl Cursive Looped Thin" panose="02000000000000000000" pitchFamily="2" charset="0"/>
              </a:rPr>
              <a:t>Miss </a:t>
            </a:r>
            <a:r>
              <a:rPr lang="en-GB" dirty="0" err="1" smtClean="0">
                <a:latin typeface="Twinkl Cursive Looped Thin" panose="02000000000000000000" pitchFamily="2" charset="0"/>
              </a:rPr>
              <a:t>Lambe</a:t>
            </a:r>
            <a:endParaRPr lang="en-GB" dirty="0" smtClean="0">
              <a:latin typeface="Twinkl Cursive Looped Thin" panose="02000000000000000000" pitchFamily="2" charset="0"/>
            </a:endParaRPr>
          </a:p>
          <a:p>
            <a:pPr marL="0" indent="0">
              <a:buNone/>
            </a:pPr>
            <a:r>
              <a:rPr lang="en-GB" dirty="0" smtClean="0">
                <a:latin typeface="Twinkl Cursive Looped Thin" panose="02000000000000000000" pitchFamily="2" charset="0"/>
              </a:rPr>
              <a:t>Mrs Gray</a:t>
            </a:r>
            <a:endParaRPr lang="en-GB" dirty="0">
              <a:latin typeface="Twinkl Cursive Looped Thin" panose="02000000000000000000" pitchFamily="2" charset="0"/>
            </a:endParaRPr>
          </a:p>
          <a:p>
            <a:pPr marL="0" indent="0">
              <a:buNone/>
            </a:pPr>
            <a:endParaRPr lang="en-GB" dirty="0" smtClean="0"/>
          </a:p>
        </p:txBody>
      </p:sp>
      <p:pic>
        <p:nvPicPr>
          <p:cNvPr id="4098" name="Picture 2" descr="63 Teamwork Makes The Dream Work Stock Vector Illustration and Royalty Free  Teamwork Makes The Dream Work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86660" y="124801"/>
            <a:ext cx="2544082" cy="25440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9762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Twinkl Cursive Looped Thin" panose="02000000000000000000" pitchFamily="2" charset="0"/>
              </a:rPr>
              <a:t>The Year ahead…</a:t>
            </a:r>
            <a:endParaRPr lang="en-GB" b="1" dirty="0">
              <a:latin typeface="Twinkl Cursive Looped Thin" panose="02000000000000000000" pitchFamily="2" charset="0"/>
            </a:endParaRPr>
          </a:p>
        </p:txBody>
      </p:sp>
      <p:sp>
        <p:nvSpPr>
          <p:cNvPr id="5" name="Content Placeholder 2"/>
          <p:cNvSpPr txBox="1">
            <a:spLocks/>
          </p:cNvSpPr>
          <p:nvPr/>
        </p:nvSpPr>
        <p:spPr>
          <a:xfrm>
            <a:off x="838200" y="1760311"/>
            <a:ext cx="10515600" cy="4614364"/>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omic Sans MS" panose="030F0702030302020204" pitchFamily="66"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omic Sans MS" panose="030F0702030302020204" pitchFamily="66"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omic Sans MS" panose="030F0702030302020204" pitchFamily="66"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omic Sans MS" panose="030F0702030302020204" pitchFamily="66"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omic Sans MS" panose="030F0702030302020204" pitchFamily="66"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mtClean="0">
                <a:latin typeface="Twinkl Cursive Looped Thin" panose="02000000000000000000" pitchFamily="2" charset="0"/>
              </a:rPr>
              <a:t>Term 1 – The Romans, locating countries in Europe, acrylic painting, space (investigation)</a:t>
            </a:r>
          </a:p>
          <a:p>
            <a:r>
              <a:rPr lang="en-GB" smtClean="0">
                <a:latin typeface="Twinkl Cursive Looped Thin" panose="02000000000000000000" pitchFamily="2" charset="0"/>
              </a:rPr>
              <a:t>Term 2 – Volcanoes and Earthquakes, acrylic painting, making stockings, animal classification </a:t>
            </a:r>
          </a:p>
          <a:p>
            <a:r>
              <a:rPr lang="en-GB" smtClean="0">
                <a:latin typeface="Twinkl Cursive Looped Thin" panose="02000000000000000000" pitchFamily="2" charset="0"/>
              </a:rPr>
              <a:t>Term 3 – Time zones, screen painting, working scientifically</a:t>
            </a:r>
          </a:p>
          <a:p>
            <a:r>
              <a:rPr lang="en-GB" smtClean="0">
                <a:latin typeface="Twinkl Cursive Looped Thin" panose="02000000000000000000" pitchFamily="2" charset="0"/>
              </a:rPr>
              <a:t>Term 4 – South America research, screen printing, circulatory system</a:t>
            </a:r>
          </a:p>
          <a:p>
            <a:r>
              <a:rPr lang="en-GB" smtClean="0">
                <a:latin typeface="Twinkl Cursive Looped Thin" panose="02000000000000000000" pitchFamily="2" charset="0"/>
              </a:rPr>
              <a:t>Term 5 – Charles Darwin, geography skills, drawing (Davinci), evolution and inheritance</a:t>
            </a:r>
          </a:p>
          <a:p>
            <a:r>
              <a:rPr lang="en-GB" smtClean="0">
                <a:latin typeface="Twinkl Cursive Looped Thin" panose="02000000000000000000" pitchFamily="2" charset="0"/>
              </a:rPr>
              <a:t>Term 6 – Bristol’s diverse community (immigration/ Empire Windrush), compass fieldwork, Davinci drawings, making quiche</a:t>
            </a:r>
          </a:p>
          <a:p>
            <a:pPr marL="0" indent="0">
              <a:buFont typeface="Arial" panose="020B0604020202020204" pitchFamily="34" charset="0"/>
              <a:buNone/>
            </a:pPr>
            <a:endParaRPr lang="en-GB" b="1" smtClean="0">
              <a:latin typeface="Twinkl Cursive Looped Thin" panose="02000000000000000000" pitchFamily="2" charset="0"/>
            </a:endParaRPr>
          </a:p>
          <a:p>
            <a:pPr marL="0" indent="0">
              <a:buFont typeface="Arial" panose="020B0604020202020204" pitchFamily="34" charset="0"/>
              <a:buNone/>
            </a:pPr>
            <a:r>
              <a:rPr lang="en-GB" b="1" smtClean="0">
                <a:solidFill>
                  <a:srgbClr val="7030A0"/>
                </a:solidFill>
                <a:latin typeface="Twinkl Cursive Looped Thin" panose="02000000000000000000" pitchFamily="2" charset="0"/>
              </a:rPr>
              <a:t>Further details will be sent out in the curriculum newsletter sent out at the beginning of term</a:t>
            </a:r>
            <a:endParaRPr lang="en-GB" b="1" dirty="0">
              <a:solidFill>
                <a:srgbClr val="7030A0"/>
              </a:solidFill>
              <a:latin typeface="Twinkl Cursive Looped Thin" panose="02000000000000000000" pitchFamily="2" charset="0"/>
            </a:endParaRPr>
          </a:p>
        </p:txBody>
      </p:sp>
    </p:spTree>
    <p:extLst>
      <p:ext uri="{BB962C8B-B14F-4D97-AF65-F5344CB8AC3E}">
        <p14:creationId xmlns:p14="http://schemas.microsoft.com/office/powerpoint/2010/main" val="1642636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Twinkl Cursive Looped Thin" panose="02000000000000000000" pitchFamily="2" charset="0"/>
              </a:rPr>
              <a:t>Trips!</a:t>
            </a:r>
            <a:endParaRPr lang="en-GB" b="1" dirty="0">
              <a:latin typeface="Twinkl Cursive Looped Thin" panose="02000000000000000000" pitchFamily="2" charset="0"/>
            </a:endParaRPr>
          </a:p>
        </p:txBody>
      </p:sp>
      <p:sp>
        <p:nvSpPr>
          <p:cNvPr id="3" name="Content Placeholder 2"/>
          <p:cNvSpPr>
            <a:spLocks noGrp="1"/>
          </p:cNvSpPr>
          <p:nvPr>
            <p:ph idx="1"/>
          </p:nvPr>
        </p:nvSpPr>
        <p:spPr/>
        <p:txBody>
          <a:bodyPr/>
          <a:lstStyle/>
          <a:p>
            <a:r>
              <a:rPr lang="en-GB" dirty="0" err="1" smtClean="0">
                <a:latin typeface="Twinkl Cursive Looped Thin" panose="02000000000000000000" pitchFamily="2" charset="0"/>
              </a:rPr>
              <a:t>Caerleon</a:t>
            </a:r>
            <a:r>
              <a:rPr lang="en-GB" dirty="0" smtClean="0">
                <a:latin typeface="Twinkl Cursive Looped Thin" panose="02000000000000000000" pitchFamily="2" charset="0"/>
              </a:rPr>
              <a:t> </a:t>
            </a:r>
            <a:r>
              <a:rPr lang="en-GB" dirty="0">
                <a:latin typeface="Twinkl Cursive Looped Thin" panose="02000000000000000000" pitchFamily="2" charset="0"/>
              </a:rPr>
              <a:t>(Friday 4</a:t>
            </a:r>
            <a:r>
              <a:rPr lang="en-GB" baseline="30000" dirty="0">
                <a:latin typeface="Twinkl Cursive Looped Thin" panose="02000000000000000000" pitchFamily="2" charset="0"/>
              </a:rPr>
              <a:t>th</a:t>
            </a:r>
            <a:r>
              <a:rPr lang="en-GB" dirty="0">
                <a:latin typeface="Twinkl Cursive Looped Thin" panose="02000000000000000000" pitchFamily="2" charset="0"/>
              </a:rPr>
              <a:t> October 2024)</a:t>
            </a:r>
          </a:p>
          <a:p>
            <a:r>
              <a:rPr lang="en-GB" dirty="0" smtClean="0">
                <a:latin typeface="Twinkl Cursive Looped Thin" panose="02000000000000000000" pitchFamily="2" charset="0"/>
              </a:rPr>
              <a:t>Tobacco </a:t>
            </a:r>
            <a:r>
              <a:rPr lang="en-GB" dirty="0">
                <a:latin typeface="Twinkl Cursive Looped Thin" panose="02000000000000000000" pitchFamily="2" charset="0"/>
              </a:rPr>
              <a:t>Factory performance (Wednesday 18</a:t>
            </a:r>
            <a:r>
              <a:rPr lang="en-GB" baseline="30000" dirty="0">
                <a:latin typeface="Twinkl Cursive Looped Thin" panose="02000000000000000000" pitchFamily="2" charset="0"/>
              </a:rPr>
              <a:t>th</a:t>
            </a:r>
            <a:r>
              <a:rPr lang="en-GB" dirty="0">
                <a:latin typeface="Twinkl Cursive Looped Thin" panose="02000000000000000000" pitchFamily="2" charset="0"/>
              </a:rPr>
              <a:t> December 2024)</a:t>
            </a:r>
          </a:p>
          <a:p>
            <a:pPr marL="0" indent="0">
              <a:buNone/>
            </a:pPr>
            <a:endParaRPr lang="en-GB" dirty="0">
              <a:latin typeface="Twinkl Cursive Looped Thin" panose="02000000000000000000" pitchFamily="2" charset="0"/>
            </a:endParaRPr>
          </a:p>
          <a:p>
            <a:r>
              <a:rPr lang="en-GB" dirty="0">
                <a:latin typeface="Twinkl Cursive Looped Thin" panose="02000000000000000000" pitchFamily="2" charset="0"/>
              </a:rPr>
              <a:t>C</a:t>
            </a:r>
            <a:r>
              <a:rPr lang="en-GB" dirty="0" smtClean="0">
                <a:latin typeface="Twinkl Cursive Looped Thin" panose="02000000000000000000" pitchFamily="2" charset="0"/>
              </a:rPr>
              <a:t>lass </a:t>
            </a:r>
            <a:r>
              <a:rPr lang="en-GB" dirty="0" smtClean="0">
                <a:latin typeface="Twinkl Cursive Looped Thin" panose="02000000000000000000" pitchFamily="2" charset="0"/>
              </a:rPr>
              <a:t>trip to be finalised- you will receive further information closer to the time</a:t>
            </a:r>
          </a:p>
          <a:p>
            <a:pPr marL="0" indent="0">
              <a:buNone/>
            </a:pPr>
            <a:endParaRPr lang="en-GB" dirty="0"/>
          </a:p>
        </p:txBody>
      </p:sp>
      <p:pic>
        <p:nvPicPr>
          <p:cNvPr id="3074" name="Picture 2" descr="School Day Trips with The School Travel Compan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24992" y="3718560"/>
            <a:ext cx="3891062" cy="27549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0670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1286"/>
            <a:ext cx="5954486" cy="679904"/>
          </a:xfrm>
        </p:spPr>
        <p:txBody>
          <a:bodyPr>
            <a:normAutofit fontScale="90000"/>
          </a:bodyPr>
          <a:lstStyle/>
          <a:p>
            <a:r>
              <a:rPr lang="en-GB" b="1" dirty="0" smtClean="0">
                <a:latin typeface="Twinkl Cursive Looped Thin" panose="02000000000000000000" pitchFamily="2" charset="0"/>
              </a:rPr>
              <a:t>Key information</a:t>
            </a:r>
            <a:endParaRPr lang="en-GB" b="1" dirty="0">
              <a:latin typeface="Twinkl Cursive Looped Thin" panose="02000000000000000000" pitchFamily="2" charset="0"/>
            </a:endParaRPr>
          </a:p>
        </p:txBody>
      </p:sp>
      <p:pic>
        <p:nvPicPr>
          <p:cNvPr id="2050" name="Picture 2" descr="Male hand holding megaphone with important information speech bubble.  Loudspeaker. Banner for business, marketing and advertising. Vector  illustration. Stock Vector | Adobe Sto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4480" y="-206215"/>
            <a:ext cx="2719991" cy="2014809"/>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2"/>
          <p:cNvSpPr txBox="1">
            <a:spLocks/>
          </p:cNvSpPr>
          <p:nvPr/>
        </p:nvSpPr>
        <p:spPr>
          <a:xfrm>
            <a:off x="448875" y="1019057"/>
            <a:ext cx="10811307" cy="393074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omic Sans MS" panose="030F0702030302020204" pitchFamily="66"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omic Sans MS" panose="030F0702030302020204" pitchFamily="66"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omic Sans MS" panose="030F0702030302020204" pitchFamily="66"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omic Sans MS" panose="030F0702030302020204" pitchFamily="66"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omic Sans MS" panose="030F0702030302020204" pitchFamily="66"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dirty="0" smtClean="0">
                <a:latin typeface="Twinkl Cursive Looped Thin" panose="02000000000000000000" pitchFamily="2" charset="0"/>
              </a:rPr>
              <a:t>Your child will need to bring their water bottle and Reading </a:t>
            </a:r>
            <a:r>
              <a:rPr lang="en-GB" sz="2000" dirty="0">
                <a:latin typeface="Twinkl Cursive Looped Thin" panose="02000000000000000000" pitchFamily="2" charset="0"/>
              </a:rPr>
              <a:t>R</a:t>
            </a:r>
            <a:r>
              <a:rPr lang="en-GB" sz="2000" dirty="0" smtClean="0">
                <a:latin typeface="Twinkl Cursive Looped Thin" panose="02000000000000000000" pitchFamily="2" charset="0"/>
              </a:rPr>
              <a:t>ecord daily</a:t>
            </a:r>
          </a:p>
          <a:p>
            <a:r>
              <a:rPr lang="en-GB" sz="2000" dirty="0" smtClean="0">
                <a:latin typeface="Twinkl Cursive Looped Thin" panose="02000000000000000000" pitchFamily="2" charset="0"/>
              </a:rPr>
              <a:t>Your child can bring in a snack for them to eat at break time (such as fruit, veg or cereal bars)</a:t>
            </a:r>
          </a:p>
          <a:p>
            <a:pPr lvl="1"/>
            <a:r>
              <a:rPr lang="en-GB" sz="2000" dirty="0" smtClean="0">
                <a:latin typeface="Twinkl Cursive Looped Thin" panose="02000000000000000000" pitchFamily="2" charset="0"/>
              </a:rPr>
              <a:t>We are a nut free school- so no nuts please!</a:t>
            </a:r>
          </a:p>
          <a:p>
            <a:r>
              <a:rPr lang="en-GB" sz="2000" dirty="0" smtClean="0">
                <a:latin typeface="Twinkl Cursive Looped Thin" panose="02000000000000000000" pitchFamily="2" charset="0"/>
              </a:rPr>
              <a:t>Named uniform</a:t>
            </a:r>
          </a:p>
          <a:p>
            <a:pPr lvl="1"/>
            <a:r>
              <a:rPr lang="en-GB" sz="2000" dirty="0" smtClean="0">
                <a:latin typeface="Twinkl Cursive Looped Thin" panose="02000000000000000000" pitchFamily="2" charset="0"/>
              </a:rPr>
              <a:t>If any unnamed uniform is left in the classroom, it will be moved to lost property by the office</a:t>
            </a:r>
          </a:p>
          <a:p>
            <a:r>
              <a:rPr lang="en-GB" sz="2000" dirty="0" smtClean="0">
                <a:latin typeface="Twinkl Cursive Looped Thin" panose="02000000000000000000" pitchFamily="2" charset="0"/>
              </a:rPr>
              <a:t>P.E kits </a:t>
            </a:r>
          </a:p>
          <a:p>
            <a:pPr lvl="1"/>
            <a:r>
              <a:rPr lang="en-GB" sz="2000" dirty="0" smtClean="0">
                <a:latin typeface="Twinkl Cursive Looped Thin" panose="02000000000000000000" pitchFamily="2" charset="0"/>
              </a:rPr>
              <a:t>Gold top and plain black bottoms</a:t>
            </a:r>
          </a:p>
          <a:p>
            <a:pPr lvl="1"/>
            <a:r>
              <a:rPr lang="en-GB" sz="2000" dirty="0" smtClean="0">
                <a:latin typeface="Twinkl Cursive Looped Thin" panose="02000000000000000000" pitchFamily="2" charset="0"/>
              </a:rPr>
              <a:t>Hair tied up</a:t>
            </a:r>
          </a:p>
          <a:p>
            <a:pPr lvl="1"/>
            <a:r>
              <a:rPr lang="en-GB" sz="2000" dirty="0" smtClean="0">
                <a:latin typeface="Twinkl Cursive Looped Thin" panose="02000000000000000000" pitchFamily="2" charset="0"/>
              </a:rPr>
              <a:t>No jewellery</a:t>
            </a:r>
          </a:p>
          <a:p>
            <a:r>
              <a:rPr lang="en-GB" sz="2000" dirty="0" smtClean="0">
                <a:latin typeface="Twinkl Cursive Looped Thin" panose="02000000000000000000" pitchFamily="2" charset="0"/>
              </a:rPr>
              <a:t>P.E days</a:t>
            </a:r>
          </a:p>
          <a:p>
            <a:pPr lvl="1"/>
            <a:r>
              <a:rPr lang="en-GB" sz="2000" b="1" dirty="0" smtClean="0">
                <a:solidFill>
                  <a:srgbClr val="7030A0"/>
                </a:solidFill>
                <a:latin typeface="Twinkl Cursive Looped Thin" panose="02000000000000000000" pitchFamily="2" charset="0"/>
              </a:rPr>
              <a:t>Wednesday and Thursday</a:t>
            </a:r>
          </a:p>
          <a:p>
            <a:pPr marL="0" indent="0">
              <a:buFont typeface="Arial" panose="020B0604020202020204" pitchFamily="34" charset="0"/>
              <a:buNone/>
            </a:pPr>
            <a:r>
              <a:rPr lang="en-GB" sz="2000" dirty="0" smtClean="0">
                <a:latin typeface="Twinkl Cursive Looped Thin" panose="02000000000000000000" pitchFamily="2" charset="0"/>
              </a:rPr>
              <a:t>Forest school</a:t>
            </a:r>
          </a:p>
          <a:p>
            <a:pPr lvl="1"/>
            <a:r>
              <a:rPr lang="en-GB" sz="2000" smtClean="0">
                <a:latin typeface="Twinkl Cursive Looped Thin" panose="02000000000000000000" pitchFamily="2" charset="0"/>
              </a:rPr>
              <a:t>Term 2</a:t>
            </a:r>
            <a:endParaRPr lang="en-GB" sz="2000" dirty="0" smtClean="0">
              <a:latin typeface="Twinkl Cursive Looped Thin" panose="02000000000000000000" pitchFamily="2" charset="0"/>
            </a:endParaRPr>
          </a:p>
        </p:txBody>
      </p:sp>
    </p:spTree>
    <p:extLst>
      <p:ext uri="{BB962C8B-B14F-4D97-AF65-F5344CB8AC3E}">
        <p14:creationId xmlns:p14="http://schemas.microsoft.com/office/powerpoint/2010/main" val="2438750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35726"/>
            <a:ext cx="7077891" cy="5541237"/>
          </a:xfrm>
        </p:spPr>
        <p:txBody>
          <a:bodyPr>
            <a:normAutofit fontScale="92500" lnSpcReduction="20000"/>
          </a:bodyPr>
          <a:lstStyle/>
          <a:p>
            <a:r>
              <a:rPr lang="en-GB" dirty="0" smtClean="0">
                <a:latin typeface="Twinkl Cursive Looped Thin" panose="02000000000000000000" pitchFamily="2" charset="0"/>
              </a:rPr>
              <a:t>Reading expectations</a:t>
            </a:r>
          </a:p>
          <a:p>
            <a:pPr lvl="1"/>
            <a:r>
              <a:rPr lang="en-GB" dirty="0" smtClean="0">
                <a:latin typeface="Twinkl Cursive Looped Thin" panose="02000000000000000000" pitchFamily="2" charset="0"/>
              </a:rPr>
              <a:t>5x a week at home- best for your child to read aloud to an adult </a:t>
            </a:r>
          </a:p>
          <a:p>
            <a:r>
              <a:rPr lang="en-GB" dirty="0" smtClean="0">
                <a:latin typeface="Twinkl Cursive Looped Thin" panose="02000000000000000000" pitchFamily="2" charset="0"/>
              </a:rPr>
              <a:t>Spelling practise</a:t>
            </a:r>
          </a:p>
          <a:p>
            <a:pPr lvl="1"/>
            <a:r>
              <a:rPr lang="en-GB" dirty="0" smtClean="0">
                <a:latin typeface="Twinkl Cursive Looped Thin" panose="02000000000000000000" pitchFamily="2" charset="0"/>
              </a:rPr>
              <a:t>Your child should practice the spelling list in their home learning books weekly </a:t>
            </a:r>
          </a:p>
          <a:p>
            <a:r>
              <a:rPr lang="en-GB" dirty="0" smtClean="0">
                <a:latin typeface="Twinkl Cursive Looped Thin" panose="02000000000000000000" pitchFamily="2" charset="0"/>
              </a:rPr>
              <a:t>Times Tables Rock Stars</a:t>
            </a:r>
          </a:p>
          <a:p>
            <a:pPr lvl="1"/>
            <a:r>
              <a:rPr lang="en-GB" dirty="0" smtClean="0">
                <a:latin typeface="Twinkl Cursive Looped Thin" panose="02000000000000000000" pitchFamily="2" charset="0"/>
              </a:rPr>
              <a:t>Your child should complete 20 minutes of TTRS a week- this is 20 minutes of garage</a:t>
            </a:r>
          </a:p>
          <a:p>
            <a:r>
              <a:rPr lang="en-GB" dirty="0" smtClean="0">
                <a:latin typeface="Twinkl Cursive Looped Thin" panose="02000000000000000000" pitchFamily="2" charset="0"/>
              </a:rPr>
              <a:t>Books checked weekly</a:t>
            </a:r>
          </a:p>
          <a:p>
            <a:pPr lvl="1"/>
            <a:r>
              <a:rPr lang="en-GB" dirty="0" smtClean="0">
                <a:latin typeface="Twinkl Cursive Looped Thin" panose="02000000000000000000" pitchFamily="2" charset="0"/>
              </a:rPr>
              <a:t>Please ensure your child brings in their home learning book with their completed spellings inside on Thursdays</a:t>
            </a:r>
          </a:p>
          <a:p>
            <a:pPr lvl="1"/>
            <a:r>
              <a:rPr lang="en-GB" dirty="0" smtClean="0">
                <a:latin typeface="Twinkl Cursive Looped Thin" panose="02000000000000000000" pitchFamily="2" charset="0"/>
              </a:rPr>
              <a:t>They should have completed their 20 minutes of TTRS by Thursday too</a:t>
            </a:r>
          </a:p>
          <a:p>
            <a:pPr lvl="1"/>
            <a:r>
              <a:rPr lang="en-GB" dirty="0" smtClean="0">
                <a:latin typeface="Twinkl Cursive Looped Thin" panose="02000000000000000000" pitchFamily="2" charset="0"/>
              </a:rPr>
              <a:t>Both your child’s reading record and their home learning book will be checked on a Thursday. Your child’s reading record will be returned on a Thursday and the home learning book on a Friday.</a:t>
            </a:r>
            <a:endParaRPr lang="en-GB" dirty="0">
              <a:latin typeface="Twinkl Cursive Looped Thin" panose="02000000000000000000" pitchFamily="2" charset="0"/>
            </a:endParaRPr>
          </a:p>
        </p:txBody>
      </p:sp>
      <p:pic>
        <p:nvPicPr>
          <p:cNvPr id="1026" name="Picture 2" descr="Llanvihangel Crucorney Primary School - Home Learn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23918" y="261938"/>
            <a:ext cx="38100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4413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Twinkl Cursive Looped Thin" panose="02000000000000000000" pitchFamily="2" charset="0"/>
              </a:rPr>
              <a:t>Communication</a:t>
            </a:r>
            <a:endParaRPr lang="en-GB" dirty="0">
              <a:latin typeface="Twinkl Cursive Looped Thin" panose="02000000000000000000" pitchFamily="2" charset="0"/>
            </a:endParaRPr>
          </a:p>
        </p:txBody>
      </p:sp>
      <p:sp>
        <p:nvSpPr>
          <p:cNvPr id="3" name="Content Placeholder 2"/>
          <p:cNvSpPr>
            <a:spLocks noGrp="1"/>
          </p:cNvSpPr>
          <p:nvPr>
            <p:ph idx="1"/>
          </p:nvPr>
        </p:nvSpPr>
        <p:spPr>
          <a:xfrm>
            <a:off x="838200" y="1525180"/>
            <a:ext cx="10515600" cy="4940934"/>
          </a:xfrm>
        </p:spPr>
        <p:txBody>
          <a:bodyPr>
            <a:normAutofit fontScale="92500" lnSpcReduction="20000"/>
          </a:bodyPr>
          <a:lstStyle/>
          <a:p>
            <a:r>
              <a:rPr lang="en-GB" dirty="0" smtClean="0">
                <a:latin typeface="Twinkl Cursive Looped Thin" panose="02000000000000000000" pitchFamily="2" charset="0"/>
                <a:hlinkClick r:id="rId2"/>
              </a:rPr>
              <a:t>NorthAmericaClass@sgmail.org.uk</a:t>
            </a:r>
            <a:r>
              <a:rPr lang="en-GB" dirty="0" smtClean="0">
                <a:latin typeface="Twinkl Cursive Looped Thin" panose="02000000000000000000" pitchFamily="2" charset="0"/>
              </a:rPr>
              <a:t> – contact me</a:t>
            </a:r>
          </a:p>
          <a:p>
            <a:endParaRPr lang="en-GB" dirty="0">
              <a:latin typeface="Twinkl Cursive Looped Thin" panose="02000000000000000000" pitchFamily="2" charset="0"/>
            </a:endParaRPr>
          </a:p>
          <a:p>
            <a:r>
              <a:rPr lang="en-GB" dirty="0" smtClean="0">
                <a:latin typeface="Twinkl Cursive Looped Thin" panose="02000000000000000000" pitchFamily="2" charset="0"/>
                <a:hlinkClick r:id="rId3"/>
              </a:rPr>
              <a:t>ManorPrimary@sgmail.org.uk</a:t>
            </a:r>
            <a:r>
              <a:rPr lang="en-GB" dirty="0" smtClean="0">
                <a:latin typeface="Twinkl Cursive Looped Thin" panose="02000000000000000000" pitchFamily="2" charset="0"/>
              </a:rPr>
              <a:t> – contact school urgently/throughout the day</a:t>
            </a:r>
          </a:p>
          <a:p>
            <a:pPr marL="0" indent="0">
              <a:buNone/>
            </a:pPr>
            <a:endParaRPr lang="en-GB" dirty="0" smtClean="0">
              <a:latin typeface="Twinkl Cursive Looped Thin" panose="02000000000000000000" pitchFamily="2" charset="0"/>
            </a:endParaRPr>
          </a:p>
          <a:p>
            <a:r>
              <a:rPr lang="en-GB" dirty="0" smtClean="0">
                <a:latin typeface="Twinkl Cursive Looped Thin" panose="02000000000000000000" pitchFamily="2" charset="0"/>
              </a:rPr>
              <a:t>SLT on the gate in the morning- they can take messages which will be given directly to me in the morning </a:t>
            </a:r>
          </a:p>
          <a:p>
            <a:endParaRPr lang="en-GB" dirty="0">
              <a:latin typeface="Twinkl Cursive Looped Thin" panose="02000000000000000000" pitchFamily="2" charset="0"/>
            </a:endParaRPr>
          </a:p>
          <a:p>
            <a:r>
              <a:rPr lang="en-GB" dirty="0" smtClean="0">
                <a:latin typeface="Twinkl Cursive Looped Thin" panose="02000000000000000000" pitchFamily="2" charset="0"/>
              </a:rPr>
              <a:t>Whoever is teaching your child in the afternoon will be on the gate at the end of the day. </a:t>
            </a:r>
          </a:p>
          <a:p>
            <a:pPr lvl="1"/>
            <a:r>
              <a:rPr lang="en-GB" dirty="0" smtClean="0">
                <a:solidFill>
                  <a:srgbClr val="FF0000"/>
                </a:solidFill>
                <a:latin typeface="Twinkl Cursive Looped Thin" panose="02000000000000000000" pitchFamily="2" charset="0"/>
              </a:rPr>
              <a:t>If you would like your child to meet you on the bottom playground, please email me on the class email above and I’d be happy to send them down to you. This is to ensure all adults know where the children need to go at the end of the day</a:t>
            </a:r>
          </a:p>
          <a:p>
            <a:endParaRPr lang="en-GB" dirty="0" smtClean="0">
              <a:latin typeface="Twinkl Cursive Looped Thin" panose="02000000000000000000" pitchFamily="2" charset="0"/>
            </a:endParaRPr>
          </a:p>
          <a:p>
            <a:pPr marL="0" indent="0">
              <a:buNone/>
            </a:pPr>
            <a:endParaRPr lang="en-GB" dirty="0" smtClean="0"/>
          </a:p>
        </p:txBody>
      </p:sp>
    </p:spTree>
    <p:extLst>
      <p:ext uri="{BB962C8B-B14F-4D97-AF65-F5344CB8AC3E}">
        <p14:creationId xmlns:p14="http://schemas.microsoft.com/office/powerpoint/2010/main" val="1601189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102" y="2345100"/>
            <a:ext cx="5745480" cy="1325563"/>
          </a:xfrm>
        </p:spPr>
        <p:txBody>
          <a:bodyPr>
            <a:noAutofit/>
          </a:bodyPr>
          <a:lstStyle/>
          <a:p>
            <a:r>
              <a:rPr lang="en-GB" sz="6000" dirty="0" smtClean="0">
                <a:latin typeface="Twinkl Cursive Looped Thin" panose="02000000000000000000" pitchFamily="2" charset="0"/>
              </a:rPr>
              <a:t>Thank you!</a:t>
            </a:r>
            <a:endParaRPr lang="en-GB" sz="6000" dirty="0">
              <a:latin typeface="Twinkl Cursive Looped Thin" panose="02000000000000000000" pitchFamily="2" charset="0"/>
            </a:endParaRPr>
          </a:p>
        </p:txBody>
      </p:sp>
    </p:spTree>
    <p:extLst>
      <p:ext uri="{BB962C8B-B14F-4D97-AF65-F5344CB8AC3E}">
        <p14:creationId xmlns:p14="http://schemas.microsoft.com/office/powerpoint/2010/main" val="8173688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TotalTime>
  <Words>499</Words>
  <Application>Microsoft Office PowerPoint</Application>
  <PresentationFormat>Widescreen</PresentationFormat>
  <Paragraphs>59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Comic Sans MS</vt:lpstr>
      <vt:lpstr>Twinkl Cursive Looped Thin</vt:lpstr>
      <vt:lpstr>Office Theme</vt:lpstr>
      <vt:lpstr>Welcome to </vt:lpstr>
      <vt:lpstr>Your teaching team…</vt:lpstr>
      <vt:lpstr>The Year ahead…</vt:lpstr>
      <vt:lpstr>Trips!</vt:lpstr>
      <vt:lpstr>Key information</vt:lpstr>
      <vt:lpstr>PowerPoint Presentation</vt:lpstr>
      <vt:lpstr>Communication</vt:lpstr>
      <vt:lpstr>Thank you!</vt:lpstr>
    </vt:vector>
  </TitlesOfParts>
  <Company>Integra Schools 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dc:title>
  <dc:creator>John Israel</dc:creator>
  <cp:lastModifiedBy>Lisa Coult</cp:lastModifiedBy>
  <cp:revision>14</cp:revision>
  <dcterms:created xsi:type="dcterms:W3CDTF">2023-07-21T10:57:59Z</dcterms:created>
  <dcterms:modified xsi:type="dcterms:W3CDTF">2024-09-04T13:07:49Z</dcterms:modified>
</cp:coreProperties>
</file>