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7" r:id="rId8"/>
    <p:sldId id="264" r:id="rId9"/>
    <p:sldId id="26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5804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113309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29953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962B433-EFF8-4729-8468-3D99AC081BA8}"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3561385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962B433-EFF8-4729-8468-3D99AC081BA8}"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88089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962B433-EFF8-4729-8468-3D99AC081BA8}"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764405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62B433-EFF8-4729-8468-3D99AC081BA8}"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559772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1610694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62B433-EFF8-4729-8468-3D99AC081BA8}"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55937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2496742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962B433-EFF8-4729-8468-3D99AC081BA8}"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B5FB63-23CD-4ACA-A936-315406F5EE50}" type="slidenum">
              <a:rPr lang="en-GB" smtClean="0"/>
              <a:t>‹#›</a:t>
            </a:fld>
            <a:endParaRPr lang="en-GB"/>
          </a:p>
        </p:txBody>
      </p:sp>
    </p:spTree>
    <p:extLst>
      <p:ext uri="{BB962C8B-B14F-4D97-AF65-F5344CB8AC3E}">
        <p14:creationId xmlns:p14="http://schemas.microsoft.com/office/powerpoint/2010/main" val="316649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fld id="{1962B433-EFF8-4729-8468-3D99AC081BA8}" type="datetimeFigureOut">
              <a:rPr lang="en-GB" smtClean="0"/>
              <a:pPr/>
              <a:t>10/09/2026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mic Sans MS" panose="030F0702030302020204" pitchFamily="66" charset="0"/>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mic Sans MS" panose="030F0702030302020204" pitchFamily="66" charset="0"/>
              </a:defRPr>
            </a:lvl1pPr>
          </a:lstStyle>
          <a:p>
            <a:fld id="{7DB5FB63-23CD-4ACA-A936-315406F5EE50}" type="slidenum">
              <a:rPr lang="en-GB" smtClean="0"/>
              <a:pPr/>
              <a:t>‹#›</a:t>
            </a:fld>
            <a:endParaRPr lang="en-GB" dirty="0"/>
          </a:p>
        </p:txBody>
      </p:sp>
    </p:spTree>
    <p:extLst>
      <p:ext uri="{BB962C8B-B14F-4D97-AF65-F5344CB8AC3E}">
        <p14:creationId xmlns:p14="http://schemas.microsoft.com/office/powerpoint/2010/main" val="21332178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ManorPrimary@sgmail.org.uk" TargetMode="External"/><Relationship Id="rId2" Type="http://schemas.openxmlformats.org/officeDocument/2006/relationships/hyperlink" Target="mailto:Northamericaclass@sgmail.org.u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73425"/>
            <a:ext cx="9144000" cy="1890803"/>
          </a:xfrm>
        </p:spPr>
        <p:txBody>
          <a:bodyPr>
            <a:normAutofit/>
          </a:bodyPr>
          <a:lstStyle/>
          <a:p>
            <a:r>
              <a:rPr lang="en-GB" sz="9600" dirty="0">
                <a:latin typeface="Twinkl Cursive Looped Thin" panose="02000000000000000000" pitchFamily="2" charset="0"/>
              </a:rPr>
              <a:t>Welcome to </a:t>
            </a:r>
          </a:p>
        </p:txBody>
      </p:sp>
      <p:sp>
        <p:nvSpPr>
          <p:cNvPr id="3" name="Subtitle 2"/>
          <p:cNvSpPr>
            <a:spLocks noGrp="1"/>
          </p:cNvSpPr>
          <p:nvPr>
            <p:ph type="subTitle" idx="1"/>
          </p:nvPr>
        </p:nvSpPr>
        <p:spPr>
          <a:xfrm>
            <a:off x="1524000" y="2696346"/>
            <a:ext cx="9144000" cy="1655762"/>
          </a:xfrm>
        </p:spPr>
        <p:txBody>
          <a:bodyPr>
            <a:normAutofit/>
          </a:bodyPr>
          <a:lstStyle/>
          <a:p>
            <a:r>
              <a:rPr lang="en-GB" sz="4800" dirty="0">
                <a:latin typeface="Twinkl Cursive Looped Thin" panose="02000000000000000000" pitchFamily="2" charset="0"/>
              </a:rPr>
              <a:t>North America Class!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0894" y="3814355"/>
            <a:ext cx="2236991" cy="2241096"/>
          </a:xfrm>
          <a:prstGeom prst="rect">
            <a:avLst/>
          </a:prstGeom>
        </p:spPr>
      </p:pic>
    </p:spTree>
    <p:extLst>
      <p:ext uri="{BB962C8B-B14F-4D97-AF65-F5344CB8AC3E}">
        <p14:creationId xmlns:p14="http://schemas.microsoft.com/office/powerpoint/2010/main" val="3898998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Twinkl Cursive Looped Thin" panose="02000000000000000000" pitchFamily="2" charset="0"/>
              </a:rPr>
              <a:t>Your teaching team…</a:t>
            </a:r>
          </a:p>
        </p:txBody>
      </p:sp>
      <p:sp>
        <p:nvSpPr>
          <p:cNvPr id="3" name="Content Placeholder 2"/>
          <p:cNvSpPr>
            <a:spLocks noGrp="1"/>
          </p:cNvSpPr>
          <p:nvPr>
            <p:ph idx="1"/>
          </p:nvPr>
        </p:nvSpPr>
        <p:spPr>
          <a:xfrm>
            <a:off x="838200" y="1425030"/>
            <a:ext cx="10515600" cy="2929256"/>
          </a:xfrm>
        </p:spPr>
        <p:txBody>
          <a:bodyPr>
            <a:normAutofit fontScale="25000" lnSpcReduction="20000"/>
          </a:bodyPr>
          <a:lstStyle/>
          <a:p>
            <a:pPr marL="0" indent="0">
              <a:lnSpc>
                <a:spcPct val="200000"/>
              </a:lnSpc>
              <a:buNone/>
            </a:pPr>
            <a:r>
              <a:rPr lang="en-GB" sz="11200" dirty="0">
                <a:latin typeface="Twinkl Cursive Looped Thin" panose="02000000000000000000" pitchFamily="2" charset="0"/>
              </a:rPr>
              <a:t>Miss Coult – Class Teacher</a:t>
            </a:r>
          </a:p>
          <a:p>
            <a:pPr marL="0" indent="0">
              <a:lnSpc>
                <a:spcPct val="200000"/>
              </a:lnSpc>
              <a:buNone/>
            </a:pPr>
            <a:r>
              <a:rPr lang="en-GB" sz="11200" dirty="0">
                <a:latin typeface="Twinkl Cursive Looped Thin" panose="02000000000000000000" pitchFamily="2" charset="0"/>
              </a:rPr>
              <a:t>Mrs Sherwood –Teaching Assistant (Monday - </a:t>
            </a:r>
            <a:r>
              <a:rPr lang="en-GB" sz="11200">
                <a:latin typeface="Twinkl Cursive Looped Thin" panose="02000000000000000000" pitchFamily="2" charset="0"/>
              </a:rPr>
              <a:t>Wednesday mornings)</a:t>
            </a:r>
            <a:endParaRPr lang="en-GB" sz="11200" dirty="0">
              <a:latin typeface="Twinkl Cursive Looped Thin" panose="02000000000000000000" pitchFamily="2" charset="0"/>
            </a:endParaRPr>
          </a:p>
          <a:p>
            <a:pPr marL="0" indent="0">
              <a:lnSpc>
                <a:spcPct val="200000"/>
              </a:lnSpc>
              <a:buNone/>
            </a:pPr>
            <a:r>
              <a:rPr lang="en-GB" sz="11200" dirty="0">
                <a:latin typeface="Twinkl Cursive Looped Thin" panose="02000000000000000000" pitchFamily="2" charset="0"/>
              </a:rPr>
              <a:t>Mrs Molina – Friday afternoon Spanish &amp; PPA cover </a:t>
            </a:r>
          </a:p>
          <a:p>
            <a:pPr marL="0" indent="0">
              <a:lnSpc>
                <a:spcPct val="200000"/>
              </a:lnSpc>
              <a:buNone/>
            </a:pPr>
            <a:endParaRPr lang="en-GB" sz="11200" dirty="0">
              <a:latin typeface="Twinkl Cursive Looped Thin" panose="02000000000000000000" pitchFamily="2" charset="0"/>
            </a:endParaRPr>
          </a:p>
          <a:p>
            <a:pPr marL="0" indent="0">
              <a:lnSpc>
                <a:spcPct val="200000"/>
              </a:lnSpc>
              <a:buNone/>
            </a:pPr>
            <a:r>
              <a:rPr lang="en-GB" sz="11200" dirty="0">
                <a:latin typeface="Twinkl Cursive Looped Thin" panose="02000000000000000000" pitchFamily="2" charset="0"/>
              </a:rPr>
              <a:t>Mrs Gray - SENDCO</a:t>
            </a:r>
            <a:endParaRPr lang="en-GB" dirty="0"/>
          </a:p>
          <a:p>
            <a:pPr marL="0" indent="0">
              <a:buNone/>
            </a:pPr>
            <a:endParaRPr lang="en-GB" dirty="0"/>
          </a:p>
        </p:txBody>
      </p:sp>
      <p:pic>
        <p:nvPicPr>
          <p:cNvPr id="4098" name="Picture 2" descr="63 Teamwork Makes The Dream Work Stock Vector Illustration and Royalty Free  Teamwork Makes The Dream Work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3600" y="124801"/>
            <a:ext cx="2177142" cy="2177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762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The Year ahead…</a:t>
            </a:r>
          </a:p>
        </p:txBody>
      </p:sp>
      <p:sp>
        <p:nvSpPr>
          <p:cNvPr id="3" name="Content Placeholder 2"/>
          <p:cNvSpPr>
            <a:spLocks noGrp="1"/>
          </p:cNvSpPr>
          <p:nvPr>
            <p:ph idx="1"/>
          </p:nvPr>
        </p:nvSpPr>
        <p:spPr/>
        <p:txBody>
          <a:bodyPr/>
          <a:lstStyle/>
          <a:p>
            <a:r>
              <a:rPr lang="en-GB" dirty="0">
                <a:latin typeface="Twinkl Cursive Looped Thin" panose="02000000000000000000" pitchFamily="2" charset="0"/>
              </a:rPr>
              <a:t>Term 1 – The Romans</a:t>
            </a:r>
          </a:p>
          <a:p>
            <a:r>
              <a:rPr lang="en-GB" dirty="0">
                <a:latin typeface="Twinkl Cursive Looped Thin" panose="02000000000000000000" pitchFamily="2" charset="0"/>
              </a:rPr>
              <a:t>Term 2 – Extreme Earth</a:t>
            </a:r>
          </a:p>
          <a:p>
            <a:r>
              <a:rPr lang="en-GB" dirty="0">
                <a:latin typeface="Twinkl Cursive Looped Thin" panose="02000000000000000000" pitchFamily="2" charset="0"/>
              </a:rPr>
              <a:t>Term 3 – What time do you call this?</a:t>
            </a:r>
          </a:p>
          <a:p>
            <a:r>
              <a:rPr lang="en-GB" dirty="0">
                <a:latin typeface="Twinkl Cursive Looped Thin" panose="02000000000000000000" pitchFamily="2" charset="0"/>
              </a:rPr>
              <a:t>Term 4 – Darwin’s Discoveries</a:t>
            </a:r>
          </a:p>
          <a:p>
            <a:r>
              <a:rPr lang="en-GB" dirty="0">
                <a:latin typeface="Twinkl Cursive Looped Thin" panose="02000000000000000000" pitchFamily="2" charset="0"/>
              </a:rPr>
              <a:t>Term 5 – The lungs of the Earth</a:t>
            </a:r>
          </a:p>
          <a:p>
            <a:r>
              <a:rPr lang="en-GB" dirty="0">
                <a:latin typeface="Twinkl Cursive Looped Thin" panose="02000000000000000000" pitchFamily="2" charset="0"/>
              </a:rPr>
              <a:t>Term 6 – What makes Bristol brilliant?</a:t>
            </a:r>
          </a:p>
        </p:txBody>
      </p:sp>
    </p:spTree>
    <p:extLst>
      <p:ext uri="{BB962C8B-B14F-4D97-AF65-F5344CB8AC3E}">
        <p14:creationId xmlns:p14="http://schemas.microsoft.com/office/powerpoint/2010/main" val="1642636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Trips</a:t>
            </a:r>
          </a:p>
        </p:txBody>
      </p:sp>
      <p:sp useBgFill="1">
        <p:nvSpPr>
          <p:cNvPr id="3" name="Content Placeholder 2"/>
          <p:cNvSpPr>
            <a:spLocks noGrp="1"/>
          </p:cNvSpPr>
          <p:nvPr>
            <p:ph idx="1"/>
          </p:nvPr>
        </p:nvSpPr>
        <p:spPr/>
        <p:txBody>
          <a:bodyPr>
            <a:normAutofit/>
          </a:bodyPr>
          <a:lstStyle/>
          <a:p>
            <a:pPr marL="0" indent="0">
              <a:buNone/>
            </a:pPr>
            <a:r>
              <a:rPr lang="en-GB" sz="3600" dirty="0">
                <a:latin typeface="Twinkl Cursive Looped Thin" panose="02000000000000000000" pitchFamily="2" charset="0"/>
              </a:rPr>
              <a:t>5</a:t>
            </a:r>
            <a:r>
              <a:rPr lang="en-GB" sz="3600" baseline="30000" dirty="0">
                <a:latin typeface="Twinkl Cursive Looped Thin" panose="02000000000000000000" pitchFamily="2" charset="0"/>
              </a:rPr>
              <a:t>th</a:t>
            </a:r>
            <a:r>
              <a:rPr lang="en-GB" sz="3600" dirty="0">
                <a:latin typeface="Twinkl Cursive Looped Thin" panose="02000000000000000000" pitchFamily="2" charset="0"/>
              </a:rPr>
              <a:t> October – Caerleon Roman Fortress, museum and baths</a:t>
            </a:r>
            <a:br>
              <a:rPr lang="en-GB" sz="3600" dirty="0">
                <a:latin typeface="Twinkl Cursive Looped Thin" panose="02000000000000000000" pitchFamily="2" charset="0"/>
              </a:rPr>
            </a:br>
            <a:endParaRPr lang="en-GB" sz="3600" dirty="0">
              <a:latin typeface="Twinkl Cursive Looped Thin" panose="02000000000000000000" pitchFamily="2" charset="0"/>
            </a:endParaRPr>
          </a:p>
          <a:p>
            <a:pPr marL="0" indent="0">
              <a:buNone/>
            </a:pPr>
            <a:r>
              <a:rPr lang="en-GB" sz="3600" dirty="0">
                <a:latin typeface="Twinkl Cursive Looped Thin" panose="02000000000000000000" pitchFamily="2" charset="0"/>
              </a:rPr>
              <a:t>Term 2 – Whole school theatre trip</a:t>
            </a:r>
          </a:p>
          <a:p>
            <a:pPr marL="0" indent="0">
              <a:buNone/>
            </a:pPr>
            <a:endParaRPr lang="en-GB" sz="3600" dirty="0">
              <a:latin typeface="Twinkl Cursive Looped Thin" panose="02000000000000000000" pitchFamily="2" charset="0"/>
            </a:endParaRPr>
          </a:p>
          <a:p>
            <a:pPr marL="0" indent="0">
              <a:buNone/>
            </a:pPr>
            <a:r>
              <a:rPr lang="en-GB" sz="3600" dirty="0">
                <a:latin typeface="Twinkl Cursive Looped Thin" panose="02000000000000000000" pitchFamily="2" charset="0"/>
              </a:rPr>
              <a:t>Music (ukulele) lessons start on Monday!</a:t>
            </a:r>
          </a:p>
          <a:p>
            <a:pPr marL="0" indent="0">
              <a:buNone/>
            </a:pPr>
            <a:endParaRPr lang="en-GB" sz="3600" dirty="0">
              <a:latin typeface="Twinkl Cursive Looped Thin" panose="02000000000000000000" pitchFamily="2" charset="0"/>
            </a:endParaRPr>
          </a:p>
          <a:p>
            <a:pPr marL="0" indent="0">
              <a:buNone/>
            </a:pPr>
            <a:endParaRPr lang="en-GB" sz="3600" dirty="0">
              <a:latin typeface="Twinkl Cursive Looped Thin" panose="02000000000000000000" pitchFamily="2" charset="0"/>
            </a:endParaRPr>
          </a:p>
          <a:p>
            <a:endParaRPr lang="en-GB" dirty="0"/>
          </a:p>
        </p:txBody>
      </p:sp>
      <p:pic>
        <p:nvPicPr>
          <p:cNvPr id="3074" name="Picture 2" descr="School Day Trips with The School Travel Compan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52709" y="4898133"/>
            <a:ext cx="2768144" cy="1959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670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Key information</a:t>
            </a:r>
          </a:p>
        </p:txBody>
      </p:sp>
      <p:sp>
        <p:nvSpPr>
          <p:cNvPr id="3" name="Content Placeholder 2"/>
          <p:cNvSpPr>
            <a:spLocks noGrp="1"/>
          </p:cNvSpPr>
          <p:nvPr>
            <p:ph idx="1"/>
          </p:nvPr>
        </p:nvSpPr>
        <p:spPr>
          <a:xfrm>
            <a:off x="261257" y="1825625"/>
            <a:ext cx="11092543" cy="4351338"/>
          </a:xfrm>
        </p:spPr>
        <p:txBody>
          <a:bodyPr>
            <a:normAutofit lnSpcReduction="10000"/>
          </a:bodyPr>
          <a:lstStyle/>
          <a:p>
            <a:r>
              <a:rPr lang="en-GB" sz="2400" dirty="0">
                <a:latin typeface="Twinkl Cursive Looped Thin" panose="02000000000000000000" pitchFamily="2" charset="0"/>
              </a:rPr>
              <a:t>Please ensure your child brings their reading record and water bottle everyday.</a:t>
            </a:r>
          </a:p>
          <a:p>
            <a:pPr marL="0" indent="0">
              <a:buNone/>
            </a:pPr>
            <a:endParaRPr lang="en-GB" sz="2400" dirty="0">
              <a:latin typeface="Twinkl Cursive Looped Thin" panose="02000000000000000000" pitchFamily="2" charset="0"/>
              <a:sym typeface="Wingdings" panose="05000000000000000000" pitchFamily="2" charset="2"/>
            </a:endParaRPr>
          </a:p>
          <a:p>
            <a:r>
              <a:rPr lang="en-GB" sz="2400" dirty="0">
                <a:latin typeface="Twinkl Cursive Looped Thin" panose="02000000000000000000" pitchFamily="2" charset="0"/>
                <a:sym typeface="Wingdings" panose="05000000000000000000" pitchFamily="2" charset="2"/>
              </a:rPr>
              <a:t>Healthy snack for break time please. Fruit or cereal bars. NO NUTS.</a:t>
            </a:r>
          </a:p>
          <a:p>
            <a:pPr marL="0" indent="0">
              <a:buNone/>
            </a:pPr>
            <a:endParaRPr lang="en-GB" sz="2400" dirty="0">
              <a:latin typeface="Twinkl Cursive Looped Thin" panose="02000000000000000000" pitchFamily="2" charset="0"/>
              <a:sym typeface="Wingdings" panose="05000000000000000000" pitchFamily="2" charset="2"/>
            </a:endParaRPr>
          </a:p>
          <a:p>
            <a:r>
              <a:rPr lang="en-GB" sz="2400" dirty="0">
                <a:latin typeface="Twinkl Cursive Looped Thin" panose="02000000000000000000" pitchFamily="2" charset="0"/>
                <a:sym typeface="Wingdings" panose="05000000000000000000" pitchFamily="2" charset="2"/>
              </a:rPr>
              <a:t>All uniform should be named. </a:t>
            </a:r>
          </a:p>
          <a:p>
            <a:endParaRPr lang="en-GB" sz="2400" dirty="0">
              <a:latin typeface="Twinkl Cursive Looped Thin" panose="02000000000000000000" pitchFamily="2" charset="0"/>
              <a:sym typeface="Wingdings" panose="05000000000000000000" pitchFamily="2" charset="2"/>
            </a:endParaRPr>
          </a:p>
          <a:p>
            <a:r>
              <a:rPr lang="en-GB" sz="2400" dirty="0">
                <a:latin typeface="Twinkl Cursive Looped Thin" panose="02000000000000000000" pitchFamily="2" charset="0"/>
                <a:sym typeface="Wingdings" panose="05000000000000000000" pitchFamily="2" charset="2"/>
              </a:rPr>
              <a:t>PE kits – Gold top, black.  Hair tied back and all jewellery removed / or earrings covered (please can you provide the tape). </a:t>
            </a:r>
          </a:p>
          <a:p>
            <a:endParaRPr lang="en-GB" sz="2400" dirty="0">
              <a:latin typeface="Twinkl Cursive Looped Thin" panose="02000000000000000000" pitchFamily="2" charset="0"/>
              <a:sym typeface="Wingdings" panose="05000000000000000000" pitchFamily="2" charset="2"/>
            </a:endParaRPr>
          </a:p>
          <a:p>
            <a:r>
              <a:rPr lang="en-GB" sz="2400" dirty="0">
                <a:latin typeface="Twinkl Cursive Looped Thin" panose="02000000000000000000" pitchFamily="2" charset="0"/>
                <a:sym typeface="Wingdings" panose="05000000000000000000" pitchFamily="2" charset="2"/>
              </a:rPr>
              <a:t>PE days are Wednesday and Thursday.</a:t>
            </a:r>
            <a:endParaRPr lang="en-GB" sz="3200" dirty="0"/>
          </a:p>
        </p:txBody>
      </p:sp>
      <p:pic>
        <p:nvPicPr>
          <p:cNvPr id="2050" name="Picture 2" descr="Male hand holding megaphone with important information speech bubble.  Loudspeaker. Banner for business, marketing and advertising. Vector  illustration. Stock Vector | Adobe St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4598" y="43656"/>
            <a:ext cx="2405658" cy="1781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750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01128" y="324274"/>
            <a:ext cx="9845040" cy="5541237"/>
          </a:xfrm>
        </p:spPr>
        <p:txBody>
          <a:bodyPr>
            <a:normAutofit/>
          </a:bodyPr>
          <a:lstStyle/>
          <a:p>
            <a:pPr marL="0" indent="0">
              <a:buNone/>
            </a:pPr>
            <a:r>
              <a:rPr lang="en-GB" sz="2000" dirty="0">
                <a:latin typeface="Twinkl Cursive Looped Thin" panose="02000000000000000000" pitchFamily="2" charset="0"/>
              </a:rPr>
              <a:t>Please ensure your child brings their Home learning books in every </a:t>
            </a:r>
            <a:r>
              <a:rPr lang="en-GB" sz="2000" b="1" dirty="0">
                <a:latin typeface="Twinkl Cursive Looped Thin" panose="02000000000000000000" pitchFamily="2" charset="0"/>
              </a:rPr>
              <a:t>Thursday.</a:t>
            </a:r>
            <a:r>
              <a:rPr lang="en-GB" sz="2000" dirty="0">
                <a:latin typeface="Twinkl Cursive Looped Thin" panose="02000000000000000000" pitchFamily="2" charset="0"/>
              </a:rPr>
              <a:t> Homework will then be marked and sent back out on Fridays. </a:t>
            </a:r>
          </a:p>
          <a:p>
            <a:pPr marL="0" indent="0" algn="ctr">
              <a:buNone/>
            </a:pPr>
            <a:endParaRPr lang="en-GB" sz="2000" dirty="0">
              <a:latin typeface="Twinkl Cursive Looped Thin" panose="02000000000000000000" pitchFamily="2" charset="0"/>
            </a:endParaRPr>
          </a:p>
        </p:txBody>
      </p:sp>
      <p:pic>
        <p:nvPicPr>
          <p:cNvPr id="1026" name="Picture 2" descr="Llanvihangel Crucorney Primary School - Home Learn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504" y="211685"/>
            <a:ext cx="1576252" cy="118218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43504" y="1456906"/>
            <a:ext cx="11289322" cy="4524315"/>
          </a:xfrm>
          <a:prstGeom prst="rect">
            <a:avLst/>
          </a:prstGeom>
        </p:spPr>
        <p:txBody>
          <a:bodyPr wrap="square">
            <a:spAutoFit/>
          </a:bodyPr>
          <a:lstStyle/>
          <a:p>
            <a:r>
              <a:rPr lang="en-GB" b="1" dirty="0">
                <a:latin typeface="Twinkl Cursive Looped Thin" panose="02000000000000000000" pitchFamily="2" charset="0"/>
              </a:rPr>
              <a:t>READING</a:t>
            </a:r>
          </a:p>
          <a:p>
            <a:r>
              <a:rPr lang="en-GB" dirty="0">
                <a:latin typeface="Twinkl Cursive Looped Thin" panose="02000000000000000000" pitchFamily="2" charset="0"/>
              </a:rPr>
              <a:t>Children should be reading at home a minimum of 5 times a week. </a:t>
            </a:r>
          </a:p>
          <a:p>
            <a:r>
              <a:rPr lang="en-GB" dirty="0">
                <a:latin typeface="Twinkl Cursive Looped Thin" panose="02000000000000000000" pitchFamily="2" charset="0"/>
              </a:rPr>
              <a:t>Ideally, they should be reading aloud to an adult. This will enable them to read fluently and understand what they are reading.  Please talk to your child about the book they are reading and ask them questions where necessary. </a:t>
            </a:r>
          </a:p>
          <a:p>
            <a:r>
              <a:rPr lang="en-GB" dirty="0">
                <a:latin typeface="Twinkl Cursive Looped Thin" panose="02000000000000000000" pitchFamily="2" charset="0"/>
              </a:rPr>
              <a:t>Reading logs will be checked weekly on a Thursday – they should come to school each day.</a:t>
            </a:r>
          </a:p>
          <a:p>
            <a:endParaRPr lang="en-GB" dirty="0">
              <a:latin typeface="Twinkl Cursive Looped Thin" panose="02000000000000000000" pitchFamily="2" charset="0"/>
            </a:endParaRPr>
          </a:p>
          <a:p>
            <a:r>
              <a:rPr lang="en-GB" b="1" dirty="0">
                <a:latin typeface="Twinkl Cursive Looped Thin" panose="02000000000000000000" pitchFamily="2" charset="0"/>
              </a:rPr>
              <a:t>MATHS</a:t>
            </a:r>
            <a:endParaRPr lang="en-GB" dirty="0">
              <a:latin typeface="Twinkl Cursive Looped Thin" panose="02000000000000000000" pitchFamily="2" charset="0"/>
            </a:endParaRPr>
          </a:p>
          <a:p>
            <a:r>
              <a:rPr lang="en-GB" dirty="0">
                <a:latin typeface="Twinkl Cursive Looped Thin" panose="02000000000000000000" pitchFamily="2" charset="0"/>
              </a:rPr>
              <a:t>Times Tables Rock Stars </a:t>
            </a:r>
          </a:p>
          <a:p>
            <a:r>
              <a:rPr lang="en-GB" dirty="0">
                <a:latin typeface="Twinkl Cursive Looped Thin" panose="02000000000000000000" pitchFamily="2" charset="0"/>
              </a:rPr>
              <a:t>Your child should complete 20 minutes of TTRS a week- this is 20 minutes of garage </a:t>
            </a:r>
          </a:p>
          <a:p>
            <a:r>
              <a:rPr lang="en-GB" dirty="0">
                <a:latin typeface="Twinkl Cursive Looped Thin" panose="02000000000000000000" pitchFamily="2" charset="0"/>
              </a:rPr>
              <a:t>Log in details are in Home Learning books.</a:t>
            </a:r>
          </a:p>
          <a:p>
            <a:endParaRPr lang="en-GB" dirty="0">
              <a:latin typeface="Twinkl Cursive Looped Thin" panose="02000000000000000000" pitchFamily="2" charset="0"/>
            </a:endParaRPr>
          </a:p>
          <a:p>
            <a:r>
              <a:rPr lang="en-GB" b="1" dirty="0">
                <a:latin typeface="Twinkl Cursive Looped Thin" panose="02000000000000000000" pitchFamily="2" charset="0"/>
              </a:rPr>
              <a:t>SPELLINGS</a:t>
            </a:r>
          </a:p>
          <a:p>
            <a:r>
              <a:rPr lang="en-GB" dirty="0">
                <a:latin typeface="Twinkl Cursive Looped Thin" panose="02000000000000000000" pitchFamily="2" charset="0"/>
              </a:rPr>
              <a:t>Word lists are in each home learning book. Practice writing each word in different ways. We will send out a list of ideas that you may wish to try! </a:t>
            </a:r>
          </a:p>
          <a:p>
            <a:r>
              <a:rPr lang="en-GB" dirty="0">
                <a:latin typeface="Twinkl Cursive Looped Thin" panose="02000000000000000000" pitchFamily="2" charset="0"/>
              </a:rPr>
              <a:t> </a:t>
            </a:r>
          </a:p>
          <a:p>
            <a:endParaRPr lang="en-GB" dirty="0">
              <a:latin typeface="Twinkl Cursive Looped Thin" panose="02000000000000000000" pitchFamily="2" charset="0"/>
            </a:endParaRPr>
          </a:p>
        </p:txBody>
      </p:sp>
      <p:sp>
        <p:nvSpPr>
          <p:cNvPr id="5" name="Rectangle 4"/>
          <p:cNvSpPr/>
          <p:nvPr/>
        </p:nvSpPr>
        <p:spPr>
          <a:xfrm>
            <a:off x="447934" y="5333397"/>
            <a:ext cx="10880461" cy="1200329"/>
          </a:xfrm>
          <a:prstGeom prst="rect">
            <a:avLst/>
          </a:prstGeom>
        </p:spPr>
        <p:txBody>
          <a:bodyPr wrap="square">
            <a:spAutoFit/>
          </a:bodyPr>
          <a:lstStyle/>
          <a:p>
            <a:pPr algn="ctr"/>
            <a:r>
              <a:rPr lang="en-GB" b="1" u="sng" dirty="0">
                <a:solidFill>
                  <a:srgbClr val="0070C0"/>
                </a:solidFill>
                <a:latin typeface="Twinkl Cursive Looped Thin" panose="02000000000000000000" pitchFamily="2" charset="0"/>
              </a:rPr>
              <a:t>Home Learning Hero time</a:t>
            </a:r>
          </a:p>
          <a:p>
            <a:r>
              <a:rPr lang="en-GB" dirty="0">
                <a:solidFill>
                  <a:srgbClr val="0070C0"/>
                </a:solidFill>
                <a:latin typeface="Twinkl Cursive Looped Thin" panose="02000000000000000000" pitchFamily="2" charset="0"/>
              </a:rPr>
              <a:t>Children that complete the above activities each week will continue to receive ‘Home Learning Hero’ time. </a:t>
            </a:r>
          </a:p>
          <a:p>
            <a:r>
              <a:rPr lang="en-GB" dirty="0">
                <a:solidFill>
                  <a:srgbClr val="0070C0"/>
                </a:solidFill>
                <a:latin typeface="Twinkl Cursive Looped Thin" panose="02000000000000000000" pitchFamily="2" charset="0"/>
              </a:rPr>
              <a:t>There is a Home Learning club on a Wednesday break / lunchtime for children to attend. </a:t>
            </a:r>
          </a:p>
          <a:p>
            <a:r>
              <a:rPr lang="en-GB" dirty="0">
                <a:solidFill>
                  <a:srgbClr val="0070C0"/>
                </a:solidFill>
                <a:latin typeface="Twinkl Cursive Looped Thin" panose="02000000000000000000" pitchFamily="2" charset="0"/>
              </a:rPr>
              <a:t>The library is available most break times if children would like to do spellings or reading during this time.</a:t>
            </a:r>
          </a:p>
        </p:txBody>
      </p:sp>
      <p:sp>
        <p:nvSpPr>
          <p:cNvPr id="2" name="TextBox 1">
            <a:extLst>
              <a:ext uri="{FF2B5EF4-FFF2-40B4-BE49-F238E27FC236}">
                <a16:creationId xmlns:a16="http://schemas.microsoft.com/office/drawing/2014/main" id="{3A239603-1C46-EBDA-86BE-7F41B86149A1}"/>
              </a:ext>
            </a:extLst>
          </p:cNvPr>
          <p:cNvSpPr txBox="1"/>
          <p:nvPr/>
        </p:nvSpPr>
        <p:spPr>
          <a:xfrm>
            <a:off x="12213771" y="3442996"/>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298441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Effect transition="in" filter="fade">
                                      <p:cBhvr>
                                        <p:cTn id="29" dur="1000"/>
                                        <p:tgtEl>
                                          <p:spTgt spid="4">
                                            <p:txEl>
                                              <p:pRg st="5" end="5"/>
                                            </p:txEl>
                                          </p:spTgt>
                                        </p:tgtEl>
                                      </p:cBhvr>
                                    </p:animEffect>
                                    <p:anim calcmode="lin" valueType="num">
                                      <p:cBhvr>
                                        <p:cTn id="3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6" end="6"/>
                                            </p:txEl>
                                          </p:spTgt>
                                        </p:tgtEl>
                                        <p:attrNameLst>
                                          <p:attrName>style.visibility</p:attrName>
                                        </p:attrNameLst>
                                      </p:cBhvr>
                                      <p:to>
                                        <p:strVal val="visible"/>
                                      </p:to>
                                    </p:set>
                                    <p:animEffect transition="in" filter="fade">
                                      <p:cBhvr>
                                        <p:cTn id="34" dur="1000"/>
                                        <p:tgtEl>
                                          <p:spTgt spid="4">
                                            <p:txEl>
                                              <p:pRg st="6" end="6"/>
                                            </p:txEl>
                                          </p:spTgt>
                                        </p:tgtEl>
                                      </p:cBhvr>
                                    </p:animEffect>
                                    <p:anim calcmode="lin" valueType="num">
                                      <p:cBhvr>
                                        <p:cTn id="3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animEffect transition="in" filter="fade">
                                      <p:cBhvr>
                                        <p:cTn id="39" dur="1000"/>
                                        <p:tgtEl>
                                          <p:spTgt spid="4">
                                            <p:txEl>
                                              <p:pRg st="7" end="7"/>
                                            </p:txEl>
                                          </p:spTgt>
                                        </p:tgtEl>
                                      </p:cBhvr>
                                    </p:animEffect>
                                    <p:anim calcmode="lin" valueType="num">
                                      <p:cBhvr>
                                        <p:cTn id="4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8" end="8"/>
                                            </p:txEl>
                                          </p:spTgt>
                                        </p:tgtEl>
                                        <p:attrNameLst>
                                          <p:attrName>style.visibility</p:attrName>
                                        </p:attrNameLst>
                                      </p:cBhvr>
                                      <p:to>
                                        <p:strVal val="visible"/>
                                      </p:to>
                                    </p:set>
                                    <p:animEffect transition="in" filter="fade">
                                      <p:cBhvr>
                                        <p:cTn id="44" dur="1000"/>
                                        <p:tgtEl>
                                          <p:spTgt spid="4">
                                            <p:txEl>
                                              <p:pRg st="8" end="8"/>
                                            </p:txEl>
                                          </p:spTgt>
                                        </p:tgtEl>
                                      </p:cBhvr>
                                    </p:animEffect>
                                    <p:anim calcmode="lin" valueType="num">
                                      <p:cBhvr>
                                        <p:cTn id="4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animEffect transition="in" filter="fade">
                                      <p:cBhvr>
                                        <p:cTn id="49" dur="1000"/>
                                        <p:tgtEl>
                                          <p:spTgt spid="4">
                                            <p:txEl>
                                              <p:pRg st="10" end="10"/>
                                            </p:txEl>
                                          </p:spTgt>
                                        </p:tgtEl>
                                      </p:cBhvr>
                                    </p:animEffect>
                                    <p:anim calcmode="lin" valueType="num">
                                      <p:cBhvr>
                                        <p:cTn id="50"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
                                            <p:txEl>
                                              <p:pRg st="12" end="12"/>
                                            </p:txEl>
                                          </p:spTgt>
                                        </p:tgtEl>
                                        <p:attrNameLst>
                                          <p:attrName>style.visibility</p:attrName>
                                        </p:attrNameLst>
                                      </p:cBhvr>
                                      <p:to>
                                        <p:strVal val="visible"/>
                                      </p:to>
                                    </p:set>
                                    <p:animEffect transition="in" filter="fade">
                                      <p:cBhvr>
                                        <p:cTn id="54" dur="1000"/>
                                        <p:tgtEl>
                                          <p:spTgt spid="4">
                                            <p:txEl>
                                              <p:pRg st="12" end="12"/>
                                            </p:txEl>
                                          </p:spTgt>
                                        </p:tgtEl>
                                      </p:cBhvr>
                                    </p:animEffect>
                                    <p:anim calcmode="lin" valueType="num">
                                      <p:cBhvr>
                                        <p:cTn id="55"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12" end="12"/>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4">
                                            <p:txEl>
                                              <p:pRg st="11" end="11"/>
                                            </p:txEl>
                                          </p:spTgt>
                                        </p:tgtEl>
                                        <p:attrNameLst>
                                          <p:attrName>style.visibility</p:attrName>
                                        </p:attrNameLst>
                                      </p:cBhvr>
                                      <p:to>
                                        <p:strVal val="visible"/>
                                      </p:to>
                                    </p:set>
                                    <p:animEffect transition="in" filter="fade">
                                      <p:cBhvr>
                                        <p:cTn id="59" dur="1000"/>
                                        <p:tgtEl>
                                          <p:spTgt spid="4">
                                            <p:txEl>
                                              <p:pRg st="11" end="11"/>
                                            </p:txEl>
                                          </p:spTgt>
                                        </p:tgtEl>
                                      </p:cBhvr>
                                    </p:animEffect>
                                    <p:anim calcmode="lin" valueType="num">
                                      <p:cBhvr>
                                        <p:cTn id="60"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1"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5">
                                            <p:txEl>
                                              <p:pRg st="0" end="0"/>
                                            </p:txEl>
                                          </p:spTgt>
                                        </p:tgtEl>
                                        <p:attrNameLst>
                                          <p:attrName>style.visibility</p:attrName>
                                        </p:attrNameLst>
                                      </p:cBhvr>
                                      <p:to>
                                        <p:strVal val="visible"/>
                                      </p:to>
                                    </p:set>
                                    <p:animEffect transition="in" filter="fade">
                                      <p:cBhvr>
                                        <p:cTn id="66" dur="1000"/>
                                        <p:tgtEl>
                                          <p:spTgt spid="5">
                                            <p:txEl>
                                              <p:pRg st="0" end="0"/>
                                            </p:txEl>
                                          </p:spTgt>
                                        </p:tgtEl>
                                      </p:cBhvr>
                                    </p:animEffect>
                                    <p:anim calcmode="lin" valueType="num">
                                      <p:cBhvr>
                                        <p:cTn id="6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68" dur="1000" fill="hold"/>
                                        <p:tgtEl>
                                          <p:spTgt spid="5">
                                            <p:txEl>
                                              <p:pRg st="0" end="0"/>
                                            </p:txEl>
                                          </p:spTgt>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5">
                                            <p:txEl>
                                              <p:pRg st="1" end="1"/>
                                            </p:txEl>
                                          </p:spTgt>
                                        </p:tgtEl>
                                        <p:attrNameLst>
                                          <p:attrName>style.visibility</p:attrName>
                                        </p:attrNameLst>
                                      </p:cBhvr>
                                      <p:to>
                                        <p:strVal val="visible"/>
                                      </p:to>
                                    </p:set>
                                    <p:animEffect transition="in" filter="fade">
                                      <p:cBhvr>
                                        <p:cTn id="71" dur="1000"/>
                                        <p:tgtEl>
                                          <p:spTgt spid="5">
                                            <p:txEl>
                                              <p:pRg st="1" end="1"/>
                                            </p:txEl>
                                          </p:spTgt>
                                        </p:tgtEl>
                                      </p:cBhvr>
                                    </p:animEffect>
                                    <p:anim calcmode="lin" valueType="num">
                                      <p:cBhvr>
                                        <p:cTn id="7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73" dur="1000" fill="hold"/>
                                        <p:tgtEl>
                                          <p:spTgt spid="5">
                                            <p:txEl>
                                              <p:pRg st="1" end="1"/>
                                            </p:txEl>
                                          </p:spTgt>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5">
                                            <p:txEl>
                                              <p:pRg st="2" end="2"/>
                                            </p:txEl>
                                          </p:spTgt>
                                        </p:tgtEl>
                                        <p:attrNameLst>
                                          <p:attrName>style.visibility</p:attrName>
                                        </p:attrNameLst>
                                      </p:cBhvr>
                                      <p:to>
                                        <p:strVal val="visible"/>
                                      </p:to>
                                    </p:set>
                                    <p:animEffect transition="in" filter="fade">
                                      <p:cBhvr>
                                        <p:cTn id="76" dur="1000"/>
                                        <p:tgtEl>
                                          <p:spTgt spid="5">
                                            <p:txEl>
                                              <p:pRg st="2" end="2"/>
                                            </p:txEl>
                                          </p:spTgt>
                                        </p:tgtEl>
                                      </p:cBhvr>
                                    </p:animEffect>
                                    <p:anim calcmode="lin" valueType="num">
                                      <p:cBhvr>
                                        <p:cTn id="7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78" dur="1000" fill="hold"/>
                                        <p:tgtEl>
                                          <p:spTgt spid="5">
                                            <p:txEl>
                                              <p:pRg st="2" end="2"/>
                                            </p:txEl>
                                          </p:spTgt>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5">
                                            <p:txEl>
                                              <p:pRg st="3" end="3"/>
                                            </p:txEl>
                                          </p:spTgt>
                                        </p:tgtEl>
                                        <p:attrNameLst>
                                          <p:attrName>style.visibility</p:attrName>
                                        </p:attrNameLst>
                                      </p:cBhvr>
                                      <p:to>
                                        <p:strVal val="visible"/>
                                      </p:to>
                                    </p:set>
                                    <p:animEffect transition="in" filter="fade">
                                      <p:cBhvr>
                                        <p:cTn id="81" dur="1000"/>
                                        <p:tgtEl>
                                          <p:spTgt spid="5">
                                            <p:txEl>
                                              <p:pRg st="3" end="3"/>
                                            </p:txEl>
                                          </p:spTgt>
                                        </p:tgtEl>
                                      </p:cBhvr>
                                    </p:animEffect>
                                    <p:anim calcmode="lin" valueType="num">
                                      <p:cBhvr>
                                        <p:cTn id="8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8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9287D-EDB9-01F4-20FA-922E052BDB5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B8F4DBA-F45A-C0F6-E107-55E5C10E3A2B}"/>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3DA38ADC-9902-11F1-8FFB-9777BD7AD828}"/>
              </a:ext>
            </a:extLst>
          </p:cNvPr>
          <p:cNvPicPr>
            <a:picLocks noChangeAspect="1"/>
          </p:cNvPicPr>
          <p:nvPr/>
        </p:nvPicPr>
        <p:blipFill>
          <a:blip r:embed="rId2"/>
          <a:stretch>
            <a:fillRect/>
          </a:stretch>
        </p:blipFill>
        <p:spPr>
          <a:xfrm>
            <a:off x="2632263" y="191023"/>
            <a:ext cx="6401206" cy="6220381"/>
          </a:xfrm>
          <a:prstGeom prst="rect">
            <a:avLst/>
          </a:prstGeom>
        </p:spPr>
      </p:pic>
    </p:spTree>
    <p:extLst>
      <p:ext uri="{BB962C8B-B14F-4D97-AF65-F5344CB8AC3E}">
        <p14:creationId xmlns:p14="http://schemas.microsoft.com/office/powerpoint/2010/main" val="2591227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Communication</a:t>
            </a:r>
          </a:p>
        </p:txBody>
      </p:sp>
      <p:sp>
        <p:nvSpPr>
          <p:cNvPr id="3" name="Content Placeholder 2"/>
          <p:cNvSpPr>
            <a:spLocks noGrp="1"/>
          </p:cNvSpPr>
          <p:nvPr>
            <p:ph idx="1"/>
          </p:nvPr>
        </p:nvSpPr>
        <p:spPr>
          <a:xfrm>
            <a:off x="838200" y="1799499"/>
            <a:ext cx="10515600" cy="4351338"/>
          </a:xfrm>
        </p:spPr>
        <p:txBody>
          <a:bodyPr>
            <a:normAutofit/>
          </a:bodyPr>
          <a:lstStyle/>
          <a:p>
            <a:pPr marL="0" indent="0">
              <a:buNone/>
            </a:pPr>
            <a:r>
              <a:rPr lang="en-GB" dirty="0">
                <a:latin typeface="Twinkl Cursive Looped Thin" panose="02000000000000000000" pitchFamily="2" charset="0"/>
                <a:hlinkClick r:id="rId2"/>
              </a:rPr>
              <a:t>Northamericaclass@sgmail.org.uk</a:t>
            </a:r>
            <a:endParaRPr lang="en-GB" dirty="0">
              <a:latin typeface="Twinkl Cursive Looped Thin" panose="02000000000000000000" pitchFamily="2" charset="0"/>
            </a:endParaRPr>
          </a:p>
          <a:p>
            <a:pPr marL="0" indent="0">
              <a:buNone/>
            </a:pP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hlinkClick r:id="rId3"/>
              </a:rPr>
              <a:t>ManorPrimary@sgmail.org.uk</a:t>
            </a: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rPr>
              <a:t>If urgent please email school, however I will check class emails daily. </a:t>
            </a:r>
          </a:p>
          <a:p>
            <a:pPr marL="0" indent="0">
              <a:buNone/>
            </a:pP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rPr>
              <a:t>SLT on gate in the morning.</a:t>
            </a:r>
          </a:p>
          <a:p>
            <a:pPr marL="0" indent="0">
              <a:buNone/>
            </a:pPr>
            <a:endParaRPr lang="en-GB" dirty="0">
              <a:latin typeface="Twinkl Cursive Looped Thin" panose="02000000000000000000" pitchFamily="2" charset="0"/>
            </a:endParaRPr>
          </a:p>
          <a:p>
            <a:pPr marL="0" indent="0">
              <a:buNone/>
            </a:pPr>
            <a:r>
              <a:rPr lang="en-GB" dirty="0">
                <a:latin typeface="Twinkl Cursive Looped Thin" panose="02000000000000000000" pitchFamily="2" charset="0"/>
              </a:rPr>
              <a:t>I will be on the gate in the afternoon (apart from Friday – this term).</a:t>
            </a:r>
          </a:p>
        </p:txBody>
      </p:sp>
    </p:spTree>
    <p:extLst>
      <p:ext uri="{BB962C8B-B14F-4D97-AF65-F5344CB8AC3E}">
        <p14:creationId xmlns:p14="http://schemas.microsoft.com/office/powerpoint/2010/main" val="1601189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winkl Cursive Looped Thin" panose="02000000000000000000" pitchFamily="2" charset="0"/>
              </a:rPr>
              <a:t> </a:t>
            </a:r>
          </a:p>
        </p:txBody>
      </p:sp>
      <p:pic>
        <p:nvPicPr>
          <p:cNvPr id="1026" name="Picture 2" descr="660 Any Questions Sign Stock Photos - Free &amp; Royalty-Free Stock Photos from  Dreamstim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5854" y="470573"/>
            <a:ext cx="8528538" cy="5852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996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1513</TotalTime>
  <Words>461</Words>
  <Application>Microsoft Office PowerPoint</Application>
  <PresentationFormat>Widescreen</PresentationFormat>
  <Paragraphs>59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Comic Sans MS</vt:lpstr>
      <vt:lpstr>Twinkl Cursive Looped Thin</vt:lpstr>
      <vt:lpstr>Office Theme</vt:lpstr>
      <vt:lpstr>Welcome to </vt:lpstr>
      <vt:lpstr>Your teaching team…</vt:lpstr>
      <vt:lpstr>The Year ahead…</vt:lpstr>
      <vt:lpstr>Trips</vt:lpstr>
      <vt:lpstr>Key information</vt:lpstr>
      <vt:lpstr>PowerPoint Presentation</vt:lpstr>
      <vt:lpstr>PowerPoint Presentation</vt:lpstr>
      <vt:lpstr>Communication</vt:lpstr>
      <vt:lpstr> </vt:lpstr>
    </vt:vector>
  </TitlesOfParts>
  <Company>Integra Schools IT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John Israel</dc:creator>
  <cp:lastModifiedBy>Lisa Coult</cp:lastModifiedBy>
  <cp:revision>24</cp:revision>
  <dcterms:created xsi:type="dcterms:W3CDTF">2023-07-21T10:57:59Z</dcterms:created>
  <dcterms:modified xsi:type="dcterms:W3CDTF">2026-09-10T14:50:16Z</dcterms:modified>
</cp:coreProperties>
</file>