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7" r:id="rId4"/>
    <p:sldId id="258" r:id="rId5"/>
    <p:sldId id="259" r:id="rId6"/>
    <p:sldId id="261" r:id="rId7"/>
    <p:sldId id="262" r:id="rId8"/>
    <p:sldId id="268" r:id="rId9"/>
    <p:sldId id="264"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962B433-EFF8-4729-8468-3D99AC081BA8}" type="datetimeFigureOut">
              <a:rPr lang="en-GB" smtClean="0"/>
              <a:t>10/09/2026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DB5FB63-23CD-4ACA-A936-315406F5EE50}" type="slidenum">
              <a:rPr lang="en-GB" smtClean="0"/>
              <a:t>‹#›</a:t>
            </a:fld>
            <a:endParaRPr lang="en-GB" dirty="0"/>
          </a:p>
        </p:txBody>
      </p:sp>
    </p:spTree>
    <p:extLst>
      <p:ext uri="{BB962C8B-B14F-4D97-AF65-F5344CB8AC3E}">
        <p14:creationId xmlns:p14="http://schemas.microsoft.com/office/powerpoint/2010/main" val="258040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962B433-EFF8-4729-8468-3D99AC081BA8}" type="datetimeFigureOut">
              <a:rPr lang="en-GB" smtClean="0"/>
              <a:t>10/09/2026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DB5FB63-23CD-4ACA-A936-315406F5EE50}" type="slidenum">
              <a:rPr lang="en-GB" smtClean="0"/>
              <a:t>‹#›</a:t>
            </a:fld>
            <a:endParaRPr lang="en-GB" dirty="0"/>
          </a:p>
        </p:txBody>
      </p:sp>
    </p:spTree>
    <p:extLst>
      <p:ext uri="{BB962C8B-B14F-4D97-AF65-F5344CB8AC3E}">
        <p14:creationId xmlns:p14="http://schemas.microsoft.com/office/powerpoint/2010/main" val="1113309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62B433-EFF8-4729-8468-3D99AC081BA8}" type="datetimeFigureOut">
              <a:rPr lang="en-GB" smtClean="0"/>
              <a:t>10/09/2026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DB5FB63-23CD-4ACA-A936-315406F5EE50}" type="slidenum">
              <a:rPr lang="en-GB" smtClean="0"/>
              <a:t>‹#›</a:t>
            </a:fld>
            <a:endParaRPr lang="en-GB" dirty="0"/>
          </a:p>
        </p:txBody>
      </p:sp>
    </p:spTree>
    <p:extLst>
      <p:ext uri="{BB962C8B-B14F-4D97-AF65-F5344CB8AC3E}">
        <p14:creationId xmlns:p14="http://schemas.microsoft.com/office/powerpoint/2010/main" val="2299533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962B433-EFF8-4729-8468-3D99AC081BA8}" type="datetimeFigureOut">
              <a:rPr lang="en-GB" smtClean="0"/>
              <a:t>10/09/2026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DB5FB63-23CD-4ACA-A936-315406F5EE50}" type="slidenum">
              <a:rPr lang="en-GB" smtClean="0"/>
              <a:t>‹#›</a:t>
            </a:fld>
            <a:endParaRPr lang="en-GB" dirty="0"/>
          </a:p>
        </p:txBody>
      </p:sp>
    </p:spTree>
    <p:extLst>
      <p:ext uri="{BB962C8B-B14F-4D97-AF65-F5344CB8AC3E}">
        <p14:creationId xmlns:p14="http://schemas.microsoft.com/office/powerpoint/2010/main" val="3561385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962B433-EFF8-4729-8468-3D99AC081BA8}" type="datetimeFigureOut">
              <a:rPr lang="en-GB" smtClean="0"/>
              <a:t>10/09/2026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7DB5FB63-23CD-4ACA-A936-315406F5EE50}" type="slidenum">
              <a:rPr lang="en-GB" smtClean="0"/>
              <a:t>‹#›</a:t>
            </a:fld>
            <a:endParaRPr lang="en-GB" dirty="0"/>
          </a:p>
        </p:txBody>
      </p:sp>
    </p:spTree>
    <p:extLst>
      <p:ext uri="{BB962C8B-B14F-4D97-AF65-F5344CB8AC3E}">
        <p14:creationId xmlns:p14="http://schemas.microsoft.com/office/powerpoint/2010/main" val="2880896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962B433-EFF8-4729-8468-3D99AC081BA8}" type="datetimeFigureOut">
              <a:rPr lang="en-GB" smtClean="0"/>
              <a:t>10/09/2026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DB5FB63-23CD-4ACA-A936-315406F5EE50}" type="slidenum">
              <a:rPr lang="en-GB" smtClean="0"/>
              <a:t>‹#›</a:t>
            </a:fld>
            <a:endParaRPr lang="en-GB" dirty="0"/>
          </a:p>
        </p:txBody>
      </p:sp>
    </p:spTree>
    <p:extLst>
      <p:ext uri="{BB962C8B-B14F-4D97-AF65-F5344CB8AC3E}">
        <p14:creationId xmlns:p14="http://schemas.microsoft.com/office/powerpoint/2010/main" val="1764405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62B433-EFF8-4729-8468-3D99AC081BA8}" type="datetimeFigureOut">
              <a:rPr lang="en-GB" smtClean="0"/>
              <a:t>10/09/2026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7DB5FB63-23CD-4ACA-A936-315406F5EE50}" type="slidenum">
              <a:rPr lang="en-GB" smtClean="0"/>
              <a:t>‹#›</a:t>
            </a:fld>
            <a:endParaRPr lang="en-GB" dirty="0"/>
          </a:p>
        </p:txBody>
      </p:sp>
    </p:spTree>
    <p:extLst>
      <p:ext uri="{BB962C8B-B14F-4D97-AF65-F5344CB8AC3E}">
        <p14:creationId xmlns:p14="http://schemas.microsoft.com/office/powerpoint/2010/main" val="559772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962B433-EFF8-4729-8468-3D99AC081BA8}" type="datetimeFigureOut">
              <a:rPr lang="en-GB" smtClean="0"/>
              <a:t>10/09/2026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DB5FB63-23CD-4ACA-A936-315406F5EE50}" type="slidenum">
              <a:rPr lang="en-GB" smtClean="0"/>
              <a:t>‹#›</a:t>
            </a:fld>
            <a:endParaRPr lang="en-GB" dirty="0"/>
          </a:p>
        </p:txBody>
      </p:sp>
    </p:spTree>
    <p:extLst>
      <p:ext uri="{BB962C8B-B14F-4D97-AF65-F5344CB8AC3E}">
        <p14:creationId xmlns:p14="http://schemas.microsoft.com/office/powerpoint/2010/main" val="1610694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962B433-EFF8-4729-8468-3D99AC081BA8}" type="datetimeFigureOut">
              <a:rPr lang="en-GB" smtClean="0"/>
              <a:t>10/09/2026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DB5FB63-23CD-4ACA-A936-315406F5EE50}" type="slidenum">
              <a:rPr lang="en-GB" smtClean="0"/>
              <a:t>‹#›</a:t>
            </a:fld>
            <a:endParaRPr lang="en-GB" dirty="0"/>
          </a:p>
        </p:txBody>
      </p:sp>
    </p:spTree>
    <p:extLst>
      <p:ext uri="{BB962C8B-B14F-4D97-AF65-F5344CB8AC3E}">
        <p14:creationId xmlns:p14="http://schemas.microsoft.com/office/powerpoint/2010/main" val="55937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962B433-EFF8-4729-8468-3D99AC081BA8}" type="datetimeFigureOut">
              <a:rPr lang="en-GB" smtClean="0"/>
              <a:t>10/09/2026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DB5FB63-23CD-4ACA-A936-315406F5EE50}" type="slidenum">
              <a:rPr lang="en-GB" smtClean="0"/>
              <a:t>‹#›</a:t>
            </a:fld>
            <a:endParaRPr lang="en-GB" dirty="0"/>
          </a:p>
        </p:txBody>
      </p:sp>
    </p:spTree>
    <p:extLst>
      <p:ext uri="{BB962C8B-B14F-4D97-AF65-F5344CB8AC3E}">
        <p14:creationId xmlns:p14="http://schemas.microsoft.com/office/powerpoint/2010/main" val="2496742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962B433-EFF8-4729-8468-3D99AC081BA8}" type="datetimeFigureOut">
              <a:rPr lang="en-GB" smtClean="0"/>
              <a:t>10/09/2026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DB5FB63-23CD-4ACA-A936-315406F5EE50}" type="slidenum">
              <a:rPr lang="en-GB" smtClean="0"/>
              <a:t>‹#›</a:t>
            </a:fld>
            <a:endParaRPr lang="en-GB" dirty="0"/>
          </a:p>
        </p:txBody>
      </p:sp>
    </p:spTree>
    <p:extLst>
      <p:ext uri="{BB962C8B-B14F-4D97-AF65-F5344CB8AC3E}">
        <p14:creationId xmlns:p14="http://schemas.microsoft.com/office/powerpoint/2010/main" val="316649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omic Sans MS" panose="030F0702030302020204" pitchFamily="66" charset="0"/>
              </a:defRPr>
            </a:lvl1pPr>
          </a:lstStyle>
          <a:p>
            <a:fld id="{1962B433-EFF8-4729-8468-3D99AC081BA8}" type="datetimeFigureOut">
              <a:rPr lang="en-GB" smtClean="0"/>
              <a:pPr/>
              <a:t>10/09/2026</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omic Sans MS" panose="030F0702030302020204" pitchFamily="66" charset="0"/>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omic Sans MS" panose="030F0702030302020204" pitchFamily="66" charset="0"/>
              </a:defRPr>
            </a:lvl1pPr>
          </a:lstStyle>
          <a:p>
            <a:fld id="{7DB5FB63-23CD-4ACA-A936-315406F5EE50}" type="slidenum">
              <a:rPr lang="en-GB" smtClean="0"/>
              <a:pPr/>
              <a:t>‹#›</a:t>
            </a:fld>
            <a:endParaRPr lang="en-GB" dirty="0"/>
          </a:p>
        </p:txBody>
      </p:sp>
    </p:spTree>
    <p:extLst>
      <p:ext uri="{BB962C8B-B14F-4D97-AF65-F5344CB8AC3E}">
        <p14:creationId xmlns:p14="http://schemas.microsoft.com/office/powerpoint/2010/main" val="21332178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omic Sans MS" panose="030F0702030302020204" pitchFamily="66"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omic Sans MS" panose="030F0702030302020204" pitchFamily="66"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mic Sans MS" panose="030F0702030302020204" pitchFamily="66"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omic Sans MS" panose="030F0702030302020204" pitchFamily="66"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mic Sans MS" panose="030F0702030302020204" pitchFamily="66"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mailto:ManorPrimary@sgmail.org.uk" TargetMode="External"/><Relationship Id="rId2" Type="http://schemas.openxmlformats.org/officeDocument/2006/relationships/hyperlink" Target="mailto:Asiaclass@sgmail.org.uk"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73425"/>
            <a:ext cx="9144000" cy="1890803"/>
          </a:xfrm>
        </p:spPr>
        <p:txBody>
          <a:bodyPr>
            <a:normAutofit/>
          </a:bodyPr>
          <a:lstStyle/>
          <a:p>
            <a:r>
              <a:rPr lang="en-GB" sz="9600" dirty="0">
                <a:latin typeface="Twinkl Cursive Looped Thin" panose="02000000000000000000" pitchFamily="2" charset="0"/>
              </a:rPr>
              <a:t>Welcome to </a:t>
            </a:r>
          </a:p>
        </p:txBody>
      </p:sp>
      <p:sp>
        <p:nvSpPr>
          <p:cNvPr id="3" name="Subtitle 2"/>
          <p:cNvSpPr>
            <a:spLocks noGrp="1"/>
          </p:cNvSpPr>
          <p:nvPr>
            <p:ph type="subTitle" idx="1"/>
          </p:nvPr>
        </p:nvSpPr>
        <p:spPr>
          <a:xfrm>
            <a:off x="1524000" y="2696346"/>
            <a:ext cx="9144000" cy="1655762"/>
          </a:xfrm>
        </p:spPr>
        <p:txBody>
          <a:bodyPr>
            <a:normAutofit/>
          </a:bodyPr>
          <a:lstStyle/>
          <a:p>
            <a:r>
              <a:rPr lang="en-GB" sz="9600" dirty="0">
                <a:latin typeface="Twinkl Cursive Looped Thin" panose="02000000000000000000" pitchFamily="2" charset="0"/>
              </a:rPr>
              <a:t>Asia Class!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80894" y="3814355"/>
            <a:ext cx="2236991" cy="2241096"/>
          </a:xfrm>
          <a:prstGeom prst="rect">
            <a:avLst/>
          </a:prstGeom>
        </p:spPr>
      </p:pic>
    </p:spTree>
    <p:extLst>
      <p:ext uri="{BB962C8B-B14F-4D97-AF65-F5344CB8AC3E}">
        <p14:creationId xmlns:p14="http://schemas.microsoft.com/office/powerpoint/2010/main" val="3898998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latin typeface="Letter-join Plus 8" panose="02000505000000020003" pitchFamily="50" charset="0"/>
              </a:rPr>
              <a:t>Your Teaching Team…</a:t>
            </a:r>
          </a:p>
        </p:txBody>
      </p:sp>
      <p:sp>
        <p:nvSpPr>
          <p:cNvPr id="3" name="Content Placeholder 2"/>
          <p:cNvSpPr>
            <a:spLocks noGrp="1"/>
          </p:cNvSpPr>
          <p:nvPr>
            <p:ph idx="1"/>
          </p:nvPr>
        </p:nvSpPr>
        <p:spPr>
          <a:xfrm>
            <a:off x="838200" y="1268963"/>
            <a:ext cx="10515600" cy="5113175"/>
          </a:xfrm>
        </p:spPr>
        <p:txBody>
          <a:bodyPr>
            <a:normAutofit fontScale="25000" lnSpcReduction="20000"/>
          </a:bodyPr>
          <a:lstStyle/>
          <a:p>
            <a:pPr marL="0" indent="0">
              <a:lnSpc>
                <a:spcPct val="200000"/>
              </a:lnSpc>
              <a:buNone/>
            </a:pPr>
            <a:r>
              <a:rPr lang="en-GB" sz="11200" dirty="0">
                <a:latin typeface="Letter-join Plus 8" panose="02000505000000020003" pitchFamily="50" charset="0"/>
              </a:rPr>
              <a:t>Miss Alderson – Class Teacher</a:t>
            </a:r>
          </a:p>
          <a:p>
            <a:pPr marL="0" indent="0">
              <a:lnSpc>
                <a:spcPct val="200000"/>
              </a:lnSpc>
              <a:buNone/>
            </a:pPr>
            <a:r>
              <a:rPr lang="en-GB" sz="11200" dirty="0">
                <a:latin typeface="Letter-join Plus 8" panose="02000505000000020003" pitchFamily="50" charset="0"/>
              </a:rPr>
              <a:t>Mrs Claridge  – Class Teaching Assistant (Monday to Wednesday morning)</a:t>
            </a:r>
          </a:p>
          <a:p>
            <a:pPr marL="0" indent="0">
              <a:lnSpc>
                <a:spcPct val="200000"/>
              </a:lnSpc>
              <a:buNone/>
            </a:pPr>
            <a:r>
              <a:rPr lang="en-GB" sz="11200" dirty="0">
                <a:latin typeface="Letter-join Plus 8" panose="02000505000000020003" pitchFamily="50" charset="0"/>
              </a:rPr>
              <a:t>Mrs Jones  – Class Teaching Assistant – Thursday and Friday morning</a:t>
            </a:r>
          </a:p>
          <a:p>
            <a:pPr marL="0" indent="0">
              <a:lnSpc>
                <a:spcPct val="200000"/>
              </a:lnSpc>
              <a:buNone/>
            </a:pPr>
            <a:r>
              <a:rPr lang="en-GB" sz="11200" dirty="0">
                <a:latin typeface="Letter-join Plus 8" panose="02000505000000020003" pitchFamily="50" charset="0"/>
              </a:rPr>
              <a:t>Mrs Mann – Class Teaching Assistant – Thursday and Friday morning</a:t>
            </a:r>
          </a:p>
          <a:p>
            <a:pPr marL="0" indent="0">
              <a:lnSpc>
                <a:spcPct val="200000"/>
              </a:lnSpc>
              <a:buNone/>
            </a:pPr>
            <a:r>
              <a:rPr lang="en-GB" sz="11200" dirty="0">
                <a:latin typeface="Letter-join Plus 8" panose="02000505000000020003" pitchFamily="50" charset="0"/>
              </a:rPr>
              <a:t>Mr Prichard – PPA cover – Wednesday afternoon</a:t>
            </a:r>
            <a:endParaRPr lang="en-GB" dirty="0">
              <a:latin typeface="Letter-join Plus 8" panose="02000505000000020003" pitchFamily="50" charset="0"/>
            </a:endParaRPr>
          </a:p>
          <a:p>
            <a:pPr marL="0" indent="0">
              <a:buNone/>
            </a:pPr>
            <a:endParaRPr lang="en-GB" dirty="0"/>
          </a:p>
        </p:txBody>
      </p:sp>
      <p:pic>
        <p:nvPicPr>
          <p:cNvPr id="4098" name="Picture 2" descr="63 Teamwork Makes The Dream Work Stock Vector Illustration and Royalty Free  Teamwork Makes The Dream Work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53600" y="124801"/>
            <a:ext cx="2177142" cy="2177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9762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D6B25CE-59EC-5596-81D2-5C8EBCDBB891}"/>
              </a:ext>
            </a:extLst>
          </p:cNvPr>
          <p:cNvSpPr txBox="1"/>
          <p:nvPr/>
        </p:nvSpPr>
        <p:spPr>
          <a:xfrm>
            <a:off x="1281016" y="190501"/>
            <a:ext cx="10391775" cy="1569660"/>
          </a:xfrm>
          <a:prstGeom prst="rect">
            <a:avLst/>
          </a:prstGeom>
          <a:noFill/>
        </p:spPr>
        <p:txBody>
          <a:bodyPr wrap="square" rtlCol="0">
            <a:spAutoFit/>
          </a:bodyPr>
          <a:lstStyle/>
          <a:p>
            <a:r>
              <a:rPr lang="en-GB" sz="9600" dirty="0">
                <a:latin typeface="Letter-join Plus 8" panose="02000505000000020003" pitchFamily="50" charset="0"/>
              </a:rPr>
              <a:t>A little about me..</a:t>
            </a:r>
          </a:p>
        </p:txBody>
      </p:sp>
    </p:spTree>
    <p:extLst>
      <p:ext uri="{BB962C8B-B14F-4D97-AF65-F5344CB8AC3E}">
        <p14:creationId xmlns:p14="http://schemas.microsoft.com/office/powerpoint/2010/main" val="3292061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latin typeface="Letter-join Plus 8" panose="02000505000000020003" pitchFamily="50" charset="0"/>
              </a:rPr>
              <a:t>The Year ahead…</a:t>
            </a:r>
          </a:p>
        </p:txBody>
      </p:sp>
      <p:sp>
        <p:nvSpPr>
          <p:cNvPr id="3" name="Content Placeholder 2"/>
          <p:cNvSpPr>
            <a:spLocks noGrp="1"/>
          </p:cNvSpPr>
          <p:nvPr>
            <p:ph idx="1"/>
          </p:nvPr>
        </p:nvSpPr>
        <p:spPr/>
        <p:txBody>
          <a:bodyPr>
            <a:normAutofit/>
          </a:bodyPr>
          <a:lstStyle/>
          <a:p>
            <a:r>
              <a:rPr lang="en-GB" sz="4000" dirty="0">
                <a:latin typeface="Letter-join Plus 8" panose="02000505000000020003" pitchFamily="50" charset="0"/>
              </a:rPr>
              <a:t>Term 1 – Mad about Maya</a:t>
            </a:r>
          </a:p>
          <a:p>
            <a:r>
              <a:rPr lang="en-GB" sz="4000" dirty="0">
                <a:latin typeface="Letter-join Plus 8" panose="02000505000000020003" pitchFamily="50" charset="0"/>
              </a:rPr>
              <a:t>Term 2 –. Burning Questions</a:t>
            </a:r>
          </a:p>
          <a:p>
            <a:r>
              <a:rPr lang="en-GB" sz="4000" dirty="0">
                <a:latin typeface="Letter-join Plus 8" panose="02000505000000020003" pitchFamily="50" charset="0"/>
              </a:rPr>
              <a:t>Term 3 – Home Sweet Habitat</a:t>
            </a:r>
          </a:p>
          <a:p>
            <a:r>
              <a:rPr lang="en-GB" sz="4000" dirty="0">
                <a:latin typeface="Letter-join Plus 8" panose="02000505000000020003" pitchFamily="50" charset="0"/>
              </a:rPr>
              <a:t>Term 4 – It’s the sound of the Greeks</a:t>
            </a:r>
          </a:p>
          <a:p>
            <a:r>
              <a:rPr lang="en-GB" sz="4000" dirty="0">
                <a:latin typeface="Letter-join Plus 8" panose="02000505000000020003" pitchFamily="50" charset="0"/>
              </a:rPr>
              <a:t>Term 5 – The Shang and The Fang</a:t>
            </a:r>
          </a:p>
          <a:p>
            <a:r>
              <a:rPr lang="en-GB" sz="4000" dirty="0">
                <a:latin typeface="Letter-join Plus 8" panose="02000505000000020003" pitchFamily="50" charset="0"/>
              </a:rPr>
              <a:t>Term 6 – What makes Bristol brilliant?</a:t>
            </a:r>
          </a:p>
        </p:txBody>
      </p:sp>
    </p:spTree>
    <p:extLst>
      <p:ext uri="{BB962C8B-B14F-4D97-AF65-F5344CB8AC3E}">
        <p14:creationId xmlns:p14="http://schemas.microsoft.com/office/powerpoint/2010/main" val="1642636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latin typeface="Letter-join Plus 8" panose="02000505000000020003" pitchFamily="50" charset="0"/>
              </a:rPr>
              <a:t>Trips and events </a:t>
            </a:r>
          </a:p>
        </p:txBody>
      </p:sp>
      <p:sp useBgFill="1">
        <p:nvSpPr>
          <p:cNvPr id="3" name="Content Placeholder 2"/>
          <p:cNvSpPr>
            <a:spLocks noGrp="1"/>
          </p:cNvSpPr>
          <p:nvPr>
            <p:ph idx="1"/>
          </p:nvPr>
        </p:nvSpPr>
        <p:spPr/>
        <p:txBody>
          <a:bodyPr>
            <a:normAutofit/>
          </a:bodyPr>
          <a:lstStyle/>
          <a:p>
            <a:pPr marL="0" indent="0">
              <a:buNone/>
            </a:pPr>
            <a:r>
              <a:rPr lang="en-GB" sz="3600" dirty="0">
                <a:latin typeface="Letter-join Plus 8" panose="02000505000000020003" pitchFamily="50" charset="0"/>
              </a:rPr>
              <a:t>Term 2 - Theatre Trip</a:t>
            </a:r>
            <a:br>
              <a:rPr lang="en-GB" sz="3600" dirty="0">
                <a:latin typeface="Letter-join Plus 8" panose="02000505000000020003" pitchFamily="50" charset="0"/>
              </a:rPr>
            </a:br>
            <a:endParaRPr lang="en-GB" sz="3600" dirty="0">
              <a:latin typeface="Letter-join Plus 8" panose="02000505000000020003" pitchFamily="50" charset="0"/>
            </a:endParaRPr>
          </a:p>
          <a:p>
            <a:pPr marL="0" indent="0">
              <a:buNone/>
            </a:pPr>
            <a:r>
              <a:rPr lang="en-GB" sz="3600" dirty="0">
                <a:latin typeface="Letter-join Plus 8" panose="02000505000000020003" pitchFamily="50" charset="0"/>
              </a:rPr>
              <a:t>Term 3 – The Wild Place</a:t>
            </a:r>
          </a:p>
          <a:p>
            <a:pPr marL="0" indent="0">
              <a:buNone/>
            </a:pPr>
            <a:endParaRPr lang="en-GB" sz="3600" dirty="0">
              <a:latin typeface="Letter-join Plus 8" panose="02000505000000020003" pitchFamily="50" charset="0"/>
            </a:endParaRPr>
          </a:p>
          <a:p>
            <a:pPr marL="0" indent="0">
              <a:buNone/>
            </a:pPr>
            <a:r>
              <a:rPr lang="en-GB" sz="3600" dirty="0">
                <a:latin typeface="Letter-join Plus 8" panose="02000505000000020003" pitchFamily="50" charset="0"/>
              </a:rPr>
              <a:t>Term 6 – Concorde Museum</a:t>
            </a:r>
            <a:br>
              <a:rPr lang="en-GB" sz="1600" dirty="0">
                <a:latin typeface="Letter-join Plus 8" panose="02000505000000020003" pitchFamily="50" charset="0"/>
              </a:rPr>
            </a:br>
            <a:r>
              <a:rPr lang="en-GB" sz="1600" dirty="0">
                <a:latin typeface="Letter-join Plus 8" panose="02000505000000020003" pitchFamily="50" charset="0"/>
              </a:rPr>
              <a:t>We will inform you of any date changes/trip details nearer the time. </a:t>
            </a:r>
          </a:p>
          <a:p>
            <a:pPr marL="0" indent="0">
              <a:buNone/>
            </a:pPr>
            <a:endParaRPr lang="en-GB" sz="1600" dirty="0">
              <a:latin typeface="Letter-join Plus 8" panose="02000505000000020003" pitchFamily="50" charset="0"/>
            </a:endParaRPr>
          </a:p>
          <a:p>
            <a:pPr marL="0" indent="0">
              <a:buNone/>
            </a:pPr>
            <a:r>
              <a:rPr lang="en-GB" sz="1600" dirty="0">
                <a:latin typeface="Letter-join Plus 8" panose="02000505000000020003" pitchFamily="50" charset="0"/>
              </a:rPr>
              <a:t>We do a sewing unit in Term 4 and pizza making in Term 6 – Help would be fantastic for these.</a:t>
            </a:r>
          </a:p>
          <a:p>
            <a:pPr marL="0" indent="0">
              <a:buNone/>
            </a:pPr>
            <a:r>
              <a:rPr lang="en-GB" sz="1600" dirty="0">
                <a:latin typeface="Letter-join Plus 8" panose="02000505000000020003" pitchFamily="50" charset="0"/>
              </a:rPr>
              <a:t>Reading Volunteers always welcome.</a:t>
            </a:r>
          </a:p>
          <a:p>
            <a:endParaRPr lang="en-GB" sz="3600" dirty="0">
              <a:latin typeface="Twinkl Cursive Looped Thin" panose="02000000000000000000" pitchFamily="2" charset="0"/>
            </a:endParaRPr>
          </a:p>
          <a:p>
            <a:endParaRPr lang="en-GB" dirty="0"/>
          </a:p>
        </p:txBody>
      </p:sp>
      <p:pic>
        <p:nvPicPr>
          <p:cNvPr id="3074" name="Picture 2" descr="School Day Trips with The School Travel Compan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52709" y="4898133"/>
            <a:ext cx="2768144" cy="1959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0670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Letter-join Plus 8" panose="02000505000000020003" pitchFamily="50" charset="0"/>
              </a:rPr>
              <a:t>Key information</a:t>
            </a:r>
          </a:p>
        </p:txBody>
      </p:sp>
      <p:sp>
        <p:nvSpPr>
          <p:cNvPr id="3" name="Content Placeholder 2"/>
          <p:cNvSpPr>
            <a:spLocks noGrp="1"/>
          </p:cNvSpPr>
          <p:nvPr>
            <p:ph idx="1"/>
          </p:nvPr>
        </p:nvSpPr>
        <p:spPr>
          <a:xfrm>
            <a:off x="261257" y="1825625"/>
            <a:ext cx="11092543" cy="4351338"/>
          </a:xfrm>
        </p:spPr>
        <p:txBody>
          <a:bodyPr>
            <a:normAutofit fontScale="92500" lnSpcReduction="10000"/>
          </a:bodyPr>
          <a:lstStyle/>
          <a:p>
            <a:r>
              <a:rPr lang="en-GB" sz="2000" dirty="0">
                <a:latin typeface="Letter-join Plus 8" panose="02000505000000020003" pitchFamily="50" charset="0"/>
              </a:rPr>
              <a:t>Please ensure your child brings their reading record and water bottle everyday.</a:t>
            </a:r>
          </a:p>
          <a:p>
            <a:pPr marL="0" indent="0">
              <a:buNone/>
            </a:pPr>
            <a:endParaRPr lang="en-GB" sz="2000" dirty="0">
              <a:latin typeface="Letter-join Plus 8" panose="02000505000000020003" pitchFamily="50" charset="0"/>
            </a:endParaRPr>
          </a:p>
          <a:p>
            <a:r>
              <a:rPr lang="en-GB" sz="2000" dirty="0">
                <a:latin typeface="Letter-join Plus 8" panose="02000505000000020003" pitchFamily="50" charset="0"/>
              </a:rPr>
              <a:t>Please ensure your child brings their Home learning books in every Thursday. These will be checked by Friday morning and handed back to the children. We will start homework from tomorrow. First column of spellings. </a:t>
            </a:r>
          </a:p>
          <a:p>
            <a:pPr marL="0" indent="0">
              <a:buNone/>
            </a:pPr>
            <a:endParaRPr lang="en-GB" sz="2000" dirty="0">
              <a:latin typeface="Letter-join Plus 8" panose="02000505000000020003" pitchFamily="50" charset="0"/>
              <a:sym typeface="Wingdings" panose="05000000000000000000" pitchFamily="2" charset="2"/>
            </a:endParaRPr>
          </a:p>
          <a:p>
            <a:r>
              <a:rPr lang="en-GB" sz="2000" dirty="0">
                <a:latin typeface="Letter-join Plus 8" panose="02000505000000020003" pitchFamily="50" charset="0"/>
                <a:sym typeface="Wingdings" panose="05000000000000000000" pitchFamily="2" charset="2"/>
              </a:rPr>
              <a:t>Please ensure your child brings in a healthy snack for break time. Fruit or cereal bars please. NO NUTS.</a:t>
            </a:r>
          </a:p>
          <a:p>
            <a:pPr marL="0" indent="0">
              <a:buNone/>
            </a:pPr>
            <a:endParaRPr lang="en-GB" sz="2000" dirty="0">
              <a:latin typeface="Letter-join Plus 8" panose="02000505000000020003" pitchFamily="50" charset="0"/>
              <a:sym typeface="Wingdings" panose="05000000000000000000" pitchFamily="2" charset="2"/>
            </a:endParaRPr>
          </a:p>
          <a:p>
            <a:r>
              <a:rPr lang="en-GB" sz="2000" dirty="0">
                <a:latin typeface="Letter-join Plus 8" panose="02000505000000020003" pitchFamily="50" charset="0"/>
                <a:sym typeface="Wingdings" panose="05000000000000000000" pitchFamily="2" charset="2"/>
              </a:rPr>
              <a:t>All uniform should be named.</a:t>
            </a:r>
          </a:p>
          <a:p>
            <a:endParaRPr lang="en-GB" sz="2000" dirty="0">
              <a:latin typeface="Letter-join Plus 8" panose="02000505000000020003" pitchFamily="50" charset="0"/>
              <a:sym typeface="Wingdings" panose="05000000000000000000" pitchFamily="2" charset="2"/>
            </a:endParaRPr>
          </a:p>
          <a:p>
            <a:r>
              <a:rPr lang="en-GB" sz="2000" dirty="0">
                <a:latin typeface="Letter-join Plus 8" panose="02000505000000020003" pitchFamily="50" charset="0"/>
                <a:sym typeface="Wingdings" panose="05000000000000000000" pitchFamily="2" charset="2"/>
              </a:rPr>
              <a:t>PE kits – Gold top, black bottoms (shoes children can do up independently) </a:t>
            </a:r>
          </a:p>
          <a:p>
            <a:pPr marL="0" indent="0">
              <a:buNone/>
            </a:pPr>
            <a:r>
              <a:rPr lang="en-GB" sz="2000" dirty="0">
                <a:latin typeface="Letter-join Plus 8" panose="02000505000000020003" pitchFamily="50" charset="0"/>
                <a:sym typeface="Wingdings" panose="05000000000000000000" pitchFamily="2" charset="2"/>
              </a:rPr>
              <a:t>Hair tied back and all jewellery removed. </a:t>
            </a:r>
          </a:p>
          <a:p>
            <a:pPr marL="0" indent="0">
              <a:buNone/>
            </a:pPr>
            <a:r>
              <a:rPr lang="en-GB" sz="2000" dirty="0">
                <a:latin typeface="Letter-join Plus 8" panose="02000505000000020003" pitchFamily="50" charset="0"/>
                <a:sym typeface="Wingdings" panose="05000000000000000000" pitchFamily="2" charset="2"/>
              </a:rPr>
              <a:t>PE days are Monday and  Wednesday (swimming Terms 1 and 2 and some of 3). </a:t>
            </a:r>
            <a:endParaRPr lang="en-GB" dirty="0">
              <a:latin typeface="Letter-join Plus 8" panose="02000505000000020003" pitchFamily="50" charset="0"/>
            </a:endParaRPr>
          </a:p>
        </p:txBody>
      </p:sp>
      <p:pic>
        <p:nvPicPr>
          <p:cNvPr id="2050" name="Picture 2" descr="Male hand holding megaphone with important information speech bubble.  Loudspeaker. Banner for business, marketing and advertising. Vector  illustration. Stock Vector | Adobe St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5319" y="43656"/>
            <a:ext cx="2844937" cy="2107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8750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3678" y="980958"/>
            <a:ext cx="10515600" cy="5541237"/>
          </a:xfrm>
        </p:spPr>
        <p:txBody>
          <a:bodyPr>
            <a:normAutofit fontScale="70000" lnSpcReduction="20000"/>
          </a:bodyPr>
          <a:lstStyle/>
          <a:p>
            <a:r>
              <a:rPr lang="en-GB" dirty="0">
                <a:latin typeface="Letter-join Plus 8" panose="02000505000000020003" pitchFamily="50" charset="0"/>
              </a:rPr>
              <a:t>Children should be reading at home 5 times a week. </a:t>
            </a:r>
          </a:p>
          <a:p>
            <a:pPr marL="0" indent="0">
              <a:buNone/>
            </a:pPr>
            <a:r>
              <a:rPr lang="en-GB" dirty="0">
                <a:latin typeface="Letter-join Plus 8" panose="02000505000000020003" pitchFamily="50" charset="0"/>
              </a:rPr>
              <a:t>They should be reading aloud to an adult. This will enable them to read fluently and understand what they are reading.</a:t>
            </a:r>
          </a:p>
          <a:p>
            <a:pPr marL="0" indent="0">
              <a:buNone/>
            </a:pPr>
            <a:r>
              <a:rPr lang="en-GB" dirty="0">
                <a:latin typeface="Letter-join Plus 8" panose="02000505000000020003" pitchFamily="50" charset="0"/>
              </a:rPr>
              <a:t>Please talk to your child about the book they are reading and ask them questions where necessary. </a:t>
            </a:r>
          </a:p>
          <a:p>
            <a:pPr marL="0" indent="0">
              <a:buNone/>
            </a:pPr>
            <a:endParaRPr lang="en-GB" dirty="0">
              <a:latin typeface="Letter-join Plus 8" panose="02000505000000020003" pitchFamily="50" charset="0"/>
            </a:endParaRPr>
          </a:p>
          <a:p>
            <a:r>
              <a:rPr lang="en-GB" dirty="0">
                <a:latin typeface="Letter-join Plus 8" panose="02000505000000020003" pitchFamily="50" charset="0"/>
              </a:rPr>
              <a:t>Spelling practise – word lists are in each home learning book. Practice writing each word in different ways. Then put into sentences. </a:t>
            </a:r>
          </a:p>
          <a:p>
            <a:pPr marL="0" indent="0">
              <a:buNone/>
            </a:pPr>
            <a:endParaRPr lang="en-GB" dirty="0">
              <a:latin typeface="Letter-join Plus 8" panose="02000505000000020003" pitchFamily="50" charset="0"/>
            </a:endParaRPr>
          </a:p>
          <a:p>
            <a:r>
              <a:rPr lang="en-GB" dirty="0">
                <a:latin typeface="Letter-join Plus 8" panose="02000505000000020003" pitchFamily="50" charset="0"/>
              </a:rPr>
              <a:t>TT Rockstars – your child should complete 20 mins of Garage activities weekly (Term 1 and 2).</a:t>
            </a:r>
          </a:p>
          <a:p>
            <a:r>
              <a:rPr lang="en-GB" dirty="0">
                <a:latin typeface="Letter-join Plus 8" panose="02000505000000020003" pitchFamily="50" charset="0"/>
              </a:rPr>
              <a:t>After Christmas TT Rockstars will change to 5 soundcheck games and 15 mins garage to prepare for TT Check in June. </a:t>
            </a:r>
          </a:p>
          <a:p>
            <a:r>
              <a:rPr lang="en-GB" dirty="0">
                <a:latin typeface="Letter-join Plus 8" panose="02000505000000020003" pitchFamily="50" charset="0"/>
              </a:rPr>
              <a:t>Time Tables!!!!</a:t>
            </a:r>
          </a:p>
          <a:p>
            <a:r>
              <a:rPr lang="en-GB" dirty="0">
                <a:latin typeface="Letter-join Plus 8" panose="02000505000000020003" pitchFamily="50" charset="0"/>
              </a:rPr>
              <a:t>Calculation Club Friday</a:t>
            </a:r>
          </a:p>
          <a:p>
            <a:endParaRPr lang="en-GB" dirty="0">
              <a:latin typeface="Letter-join Plus 8" panose="02000505000000020003" pitchFamily="50" charset="0"/>
            </a:endParaRPr>
          </a:p>
          <a:p>
            <a:endParaRPr lang="en-GB" dirty="0">
              <a:latin typeface="Letter-join Plus 8" panose="02000505000000020003" pitchFamily="50" charset="0"/>
            </a:endParaRPr>
          </a:p>
          <a:p>
            <a:r>
              <a:rPr lang="en-GB" dirty="0">
                <a:latin typeface="Letter-join Plus 8" panose="02000505000000020003" pitchFamily="50" charset="0"/>
              </a:rPr>
              <a:t>Books checked weekly (A member of staff will read with your child every term. We do aim for more frequently)</a:t>
            </a:r>
          </a:p>
        </p:txBody>
      </p:sp>
      <p:pic>
        <p:nvPicPr>
          <p:cNvPr id="1026" name="Picture 2" descr="Llanvihangel Crucorney Primary School - Home Learni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65674" y="44631"/>
            <a:ext cx="1576252" cy="1182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4413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7221E3-3F29-724A-1E96-431C36FE213A}"/>
              </a:ext>
            </a:extLst>
          </p:cNvPr>
          <p:cNvSpPr txBox="1"/>
          <p:nvPr/>
        </p:nvSpPr>
        <p:spPr>
          <a:xfrm>
            <a:off x="391886" y="233265"/>
            <a:ext cx="11532636" cy="5355312"/>
          </a:xfrm>
          <a:prstGeom prst="rect">
            <a:avLst/>
          </a:prstGeom>
          <a:noFill/>
        </p:spPr>
        <p:txBody>
          <a:bodyPr wrap="square" rtlCol="0">
            <a:spAutoFit/>
          </a:bodyPr>
          <a:lstStyle/>
          <a:p>
            <a:r>
              <a:rPr lang="en-GB" u="sng" dirty="0">
                <a:latin typeface="Letter-join Plus 8" panose="02000505000000020003" pitchFamily="50" charset="0"/>
              </a:rPr>
              <a:t>Times Tables Focus this year.</a:t>
            </a:r>
          </a:p>
          <a:p>
            <a:endParaRPr lang="en-GB" dirty="0">
              <a:latin typeface="Letter-join Plus 8" panose="02000505000000020003" pitchFamily="50" charset="0"/>
            </a:endParaRPr>
          </a:p>
          <a:p>
            <a:pPr marL="285750" indent="-285750">
              <a:buFont typeface="Arial" panose="020B0604020202020204" pitchFamily="34" charset="0"/>
              <a:buChar char="•"/>
            </a:pPr>
            <a:r>
              <a:rPr lang="en-GB" dirty="0">
                <a:latin typeface="Letter-join Plus 8" panose="02000505000000020003" pitchFamily="50" charset="0"/>
              </a:rPr>
              <a:t>Multiplication check at the start of June </a:t>
            </a:r>
          </a:p>
          <a:p>
            <a:pPr marL="285750" indent="-285750">
              <a:buFont typeface="Arial" panose="020B0604020202020204" pitchFamily="34" charset="0"/>
              <a:buChar char="•"/>
            </a:pPr>
            <a:endParaRPr lang="en-GB" dirty="0">
              <a:latin typeface="Letter-join Plus 8" panose="02000505000000020003" pitchFamily="50" charset="0"/>
            </a:endParaRPr>
          </a:p>
          <a:p>
            <a:pPr marL="285750" indent="-285750">
              <a:buFont typeface="Arial" panose="020B0604020202020204" pitchFamily="34" charset="0"/>
              <a:buChar char="•"/>
            </a:pPr>
            <a:r>
              <a:rPr lang="en-GB" dirty="0">
                <a:latin typeface="Letter-join Plus 8" panose="02000505000000020003" pitchFamily="50" charset="0"/>
              </a:rPr>
              <a:t>25 questions – 6 seconds per question. </a:t>
            </a:r>
          </a:p>
          <a:p>
            <a:pPr marL="285750" indent="-285750">
              <a:buFont typeface="Arial" panose="020B0604020202020204" pitchFamily="34" charset="0"/>
              <a:buChar char="•"/>
            </a:pPr>
            <a:endParaRPr lang="en-GB" dirty="0">
              <a:latin typeface="Letter-join Plus 8" panose="02000505000000020003" pitchFamily="50" charset="0"/>
            </a:endParaRPr>
          </a:p>
          <a:p>
            <a:pPr marL="285750" indent="-285750">
              <a:buFont typeface="Arial" panose="020B0604020202020204" pitchFamily="34" charset="0"/>
              <a:buChar char="•"/>
            </a:pPr>
            <a:r>
              <a:rPr lang="en-GB" dirty="0">
                <a:latin typeface="Letter-join Plus 8" panose="02000505000000020003" pitchFamily="50" charset="0"/>
              </a:rPr>
              <a:t>Random selection</a:t>
            </a:r>
          </a:p>
          <a:p>
            <a:pPr marL="285750" indent="-285750">
              <a:buFont typeface="Arial" panose="020B0604020202020204" pitchFamily="34" charset="0"/>
              <a:buChar char="•"/>
            </a:pPr>
            <a:endParaRPr lang="en-GB" dirty="0">
              <a:latin typeface="Letter-join Plus 8" panose="02000505000000020003" pitchFamily="50" charset="0"/>
            </a:endParaRPr>
          </a:p>
          <a:p>
            <a:pPr marL="285750" indent="-285750">
              <a:buFont typeface="Arial" panose="020B0604020202020204" pitchFamily="34" charset="0"/>
              <a:buChar char="•"/>
            </a:pPr>
            <a:r>
              <a:rPr lang="en-GB" dirty="0">
                <a:latin typeface="Letter-join Plus 8" panose="02000505000000020003" pitchFamily="50" charset="0"/>
              </a:rPr>
              <a:t>Until Christmas, focus on learning and having a secure understanding of all tables up to 12.</a:t>
            </a:r>
          </a:p>
          <a:p>
            <a:pPr marL="285750" indent="-285750">
              <a:buFont typeface="Arial" panose="020B0604020202020204" pitchFamily="34" charset="0"/>
              <a:buChar char="•"/>
            </a:pPr>
            <a:endParaRPr lang="en-GB" dirty="0">
              <a:latin typeface="Letter-join Plus 8" panose="02000505000000020003" pitchFamily="50" charset="0"/>
            </a:endParaRPr>
          </a:p>
          <a:p>
            <a:pPr marL="285750" indent="-285750">
              <a:buFont typeface="Arial" panose="020B0604020202020204" pitchFamily="34" charset="0"/>
              <a:buChar char="•"/>
            </a:pPr>
            <a:r>
              <a:rPr lang="en-GB" dirty="0">
                <a:latin typeface="Letter-join Plus 8" panose="02000505000000020003" pitchFamily="50" charset="0"/>
              </a:rPr>
              <a:t>After Christmas, focus on increasing speed. </a:t>
            </a:r>
          </a:p>
          <a:p>
            <a:pPr marL="285750" indent="-285750">
              <a:buFont typeface="Arial" panose="020B0604020202020204" pitchFamily="34" charset="0"/>
              <a:buChar char="•"/>
            </a:pPr>
            <a:endParaRPr lang="en-GB" dirty="0">
              <a:latin typeface="Letter-join Plus 8" panose="02000505000000020003" pitchFamily="50" charset="0"/>
            </a:endParaRPr>
          </a:p>
          <a:p>
            <a:pPr marL="285750" indent="-285750">
              <a:buFont typeface="Arial" panose="020B0604020202020204" pitchFamily="34" charset="0"/>
              <a:buChar char="•"/>
            </a:pPr>
            <a:endParaRPr lang="en-GB" dirty="0">
              <a:latin typeface="Letter-join Plus 8" panose="02000505000000020003" pitchFamily="50" charset="0"/>
            </a:endParaRPr>
          </a:p>
          <a:p>
            <a:pPr marL="285750" indent="-285750">
              <a:buFont typeface="Arial" panose="020B0604020202020204" pitchFamily="34" charset="0"/>
              <a:buChar char="•"/>
            </a:pPr>
            <a:r>
              <a:rPr lang="en-GB" u="sng" dirty="0">
                <a:latin typeface="Letter-join Plus 8" panose="02000505000000020003" pitchFamily="50" charset="0"/>
              </a:rPr>
              <a:t>In Class</a:t>
            </a:r>
          </a:p>
          <a:p>
            <a:pPr marL="285750" indent="-285750">
              <a:buFont typeface="Arial" panose="020B0604020202020204" pitchFamily="34" charset="0"/>
              <a:buChar char="•"/>
            </a:pPr>
            <a:r>
              <a:rPr lang="en-GB" dirty="0">
                <a:latin typeface="Letter-join Plus 8" panose="02000505000000020003" pitchFamily="50" charset="0"/>
              </a:rPr>
              <a:t>Daily Times Table Test – 40 questions. Timed. Collect scores, Children try to beat their own scores. Not competing against anyone else.</a:t>
            </a:r>
          </a:p>
          <a:p>
            <a:pPr marL="285750" indent="-285750">
              <a:buFont typeface="Arial" panose="020B0604020202020204" pitchFamily="34" charset="0"/>
              <a:buChar char="•"/>
            </a:pPr>
            <a:r>
              <a:rPr lang="en-GB" dirty="0">
                <a:latin typeface="Letter-join Plus 8" panose="02000505000000020003" pitchFamily="50" charset="0"/>
              </a:rPr>
              <a:t>MTC UR brainy practice regularly </a:t>
            </a:r>
          </a:p>
          <a:p>
            <a:pPr marL="285750" indent="-285750">
              <a:buFont typeface="Arial" panose="020B0604020202020204" pitchFamily="34" charset="0"/>
              <a:buChar char="•"/>
            </a:pPr>
            <a:r>
              <a:rPr lang="en-GB" dirty="0">
                <a:latin typeface="Letter-join Plus 8" panose="02000505000000020003" pitchFamily="50" charset="0"/>
              </a:rPr>
              <a:t>Hit the button website</a:t>
            </a:r>
          </a:p>
          <a:p>
            <a:pPr marL="285750" indent="-285750">
              <a:buFont typeface="Arial" panose="020B0604020202020204" pitchFamily="34" charset="0"/>
              <a:buChar char="•"/>
            </a:pPr>
            <a:r>
              <a:rPr lang="en-GB" dirty="0">
                <a:latin typeface="Letter-join Plus 8" panose="02000505000000020003" pitchFamily="50" charset="0"/>
              </a:rPr>
              <a:t>TTRS is critical. The format will change after Christmas. </a:t>
            </a:r>
          </a:p>
        </p:txBody>
      </p:sp>
    </p:spTree>
    <p:extLst>
      <p:ext uri="{BB962C8B-B14F-4D97-AF65-F5344CB8AC3E}">
        <p14:creationId xmlns:p14="http://schemas.microsoft.com/office/powerpoint/2010/main" val="3636010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latin typeface="Letter-join Plus 8" panose="02000505000000020003" pitchFamily="50" charset="0"/>
              </a:rPr>
              <a:t>Communication</a:t>
            </a:r>
          </a:p>
        </p:txBody>
      </p:sp>
      <p:sp>
        <p:nvSpPr>
          <p:cNvPr id="3" name="Content Placeholder 2"/>
          <p:cNvSpPr>
            <a:spLocks noGrp="1"/>
          </p:cNvSpPr>
          <p:nvPr>
            <p:ph idx="1"/>
          </p:nvPr>
        </p:nvSpPr>
        <p:spPr>
          <a:xfrm>
            <a:off x="838200" y="1799499"/>
            <a:ext cx="10515600" cy="4351338"/>
          </a:xfrm>
        </p:spPr>
        <p:txBody>
          <a:bodyPr>
            <a:normAutofit lnSpcReduction="10000"/>
          </a:bodyPr>
          <a:lstStyle/>
          <a:p>
            <a:pPr marL="0" indent="0">
              <a:buNone/>
            </a:pPr>
            <a:r>
              <a:rPr lang="en-GB" dirty="0">
                <a:latin typeface="Letter-join Plus 8" panose="02000505000000020003" pitchFamily="50" charset="0"/>
                <a:hlinkClick r:id="rId2"/>
              </a:rPr>
              <a:t>Asiaclass@sgmail.org.uk</a:t>
            </a:r>
            <a:endParaRPr lang="en-GB" dirty="0">
              <a:latin typeface="Letter-join Plus 8" panose="02000505000000020003" pitchFamily="50" charset="0"/>
            </a:endParaRPr>
          </a:p>
          <a:p>
            <a:pPr marL="0" indent="0">
              <a:buNone/>
            </a:pPr>
            <a:endParaRPr lang="en-GB" dirty="0">
              <a:latin typeface="Letter-join Plus 8" panose="02000505000000020003" pitchFamily="50" charset="0"/>
            </a:endParaRPr>
          </a:p>
          <a:p>
            <a:pPr marL="0" indent="0">
              <a:buNone/>
            </a:pPr>
            <a:r>
              <a:rPr lang="en-GB" dirty="0">
                <a:latin typeface="Letter-join Plus 8" panose="02000505000000020003" pitchFamily="50" charset="0"/>
                <a:hlinkClick r:id="rId3"/>
              </a:rPr>
              <a:t>ManorPrimary@sgmail.org.uk</a:t>
            </a:r>
            <a:endParaRPr lang="en-GB" dirty="0">
              <a:latin typeface="Letter-join Plus 8" panose="02000505000000020003" pitchFamily="50" charset="0"/>
            </a:endParaRPr>
          </a:p>
          <a:p>
            <a:pPr marL="0" indent="0">
              <a:buNone/>
            </a:pPr>
            <a:r>
              <a:rPr lang="en-GB" dirty="0">
                <a:latin typeface="Letter-join Plus 8" panose="02000505000000020003" pitchFamily="50" charset="0"/>
              </a:rPr>
              <a:t>If urgent please email school, however I will check class emails daily. This isn’t always first thing in the morning,</a:t>
            </a:r>
          </a:p>
          <a:p>
            <a:pPr marL="0" indent="0">
              <a:buNone/>
            </a:pPr>
            <a:endParaRPr lang="en-GB" dirty="0">
              <a:latin typeface="Letter-join Plus 8" panose="02000505000000020003" pitchFamily="50" charset="0"/>
            </a:endParaRPr>
          </a:p>
          <a:p>
            <a:pPr marL="0" indent="0">
              <a:buNone/>
            </a:pPr>
            <a:r>
              <a:rPr lang="en-GB" dirty="0">
                <a:latin typeface="Letter-join Plus 8" panose="02000505000000020003" pitchFamily="50" charset="0"/>
              </a:rPr>
              <a:t>SLT on gate in the morning.</a:t>
            </a:r>
          </a:p>
          <a:p>
            <a:pPr marL="0" indent="0">
              <a:buNone/>
            </a:pPr>
            <a:endParaRPr lang="en-GB" dirty="0">
              <a:latin typeface="Letter-join Plus 8" panose="02000505000000020003" pitchFamily="50" charset="0"/>
            </a:endParaRPr>
          </a:p>
          <a:p>
            <a:pPr marL="0" indent="0">
              <a:buNone/>
            </a:pPr>
            <a:r>
              <a:rPr lang="en-GB" dirty="0">
                <a:latin typeface="Letter-join Plus 8" panose="02000505000000020003" pitchFamily="50" charset="0"/>
              </a:rPr>
              <a:t>I will be on the gate in the afternoon.</a:t>
            </a:r>
          </a:p>
        </p:txBody>
      </p:sp>
    </p:spTree>
    <p:extLst>
      <p:ext uri="{BB962C8B-B14F-4D97-AF65-F5344CB8AC3E}">
        <p14:creationId xmlns:p14="http://schemas.microsoft.com/office/powerpoint/2010/main" val="1601189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winkl Cursive Looped Thin" panose="02000000000000000000" pitchFamily="2" charset="0"/>
              </a:rPr>
              <a:t> </a:t>
            </a:r>
          </a:p>
        </p:txBody>
      </p:sp>
      <p:sp>
        <p:nvSpPr>
          <p:cNvPr id="3" name="Content Placeholder 2"/>
          <p:cNvSpPr>
            <a:spLocks noGrp="1"/>
          </p:cNvSpPr>
          <p:nvPr>
            <p:ph idx="1"/>
          </p:nvPr>
        </p:nvSpPr>
        <p:spPr>
          <a:xfrm>
            <a:off x="838200" y="485192"/>
            <a:ext cx="10515600" cy="5691771"/>
          </a:xfrm>
        </p:spPr>
        <p:txBody>
          <a:bodyPr>
            <a:normAutofit/>
          </a:bodyPr>
          <a:lstStyle/>
          <a:p>
            <a:pPr marL="0" indent="0" algn="ctr">
              <a:buNone/>
            </a:pPr>
            <a:r>
              <a:rPr lang="en-GB" sz="5400" dirty="0">
                <a:latin typeface="Letter-join Plus 8" panose="02000505000000020003" pitchFamily="50" charset="0"/>
              </a:rPr>
              <a:t>Any questions?</a:t>
            </a:r>
          </a:p>
        </p:txBody>
      </p:sp>
    </p:spTree>
    <p:extLst>
      <p:ext uri="{BB962C8B-B14F-4D97-AF65-F5344CB8AC3E}">
        <p14:creationId xmlns:p14="http://schemas.microsoft.com/office/powerpoint/2010/main" val="8763996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462</TotalTime>
  <Words>597</Words>
  <Application>Microsoft Office PowerPoint</Application>
  <PresentationFormat>Widescreen</PresentationFormat>
  <Paragraphs>78</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Comic Sans MS</vt:lpstr>
      <vt:lpstr>Letter-join Plus 8</vt:lpstr>
      <vt:lpstr>Twinkl Cursive Looped Thin</vt:lpstr>
      <vt:lpstr>Office Theme</vt:lpstr>
      <vt:lpstr>Welcome to </vt:lpstr>
      <vt:lpstr>Your Teaching Team…</vt:lpstr>
      <vt:lpstr>PowerPoint Presentation</vt:lpstr>
      <vt:lpstr>The Year ahead…</vt:lpstr>
      <vt:lpstr>Trips and events </vt:lpstr>
      <vt:lpstr>Key information</vt:lpstr>
      <vt:lpstr>PowerPoint Presentation</vt:lpstr>
      <vt:lpstr>PowerPoint Presentation</vt:lpstr>
      <vt:lpstr>Communication</vt:lpstr>
      <vt:lpstr> </vt:lpstr>
    </vt:vector>
  </TitlesOfParts>
  <Company>Integra Schools 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dc:title>
  <dc:creator>John Israel</dc:creator>
  <cp:lastModifiedBy>Kellie Alderson</cp:lastModifiedBy>
  <cp:revision>19</cp:revision>
  <dcterms:created xsi:type="dcterms:W3CDTF">2023-07-21T10:57:59Z</dcterms:created>
  <dcterms:modified xsi:type="dcterms:W3CDTF">2026-09-10T15:09:54Z</dcterms:modified>
</cp:coreProperties>
</file>