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06/09/2023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NorthAmericaClass@sgmail.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smtClean="0">
                <a:latin typeface="Twinkl Cursive Looped Thin" panose="02000000000000000000" pitchFamily="2" charset="0"/>
              </a:rPr>
              <a:t>Welcome to </a:t>
            </a:r>
            <a:endParaRPr lang="en-GB" sz="9600" dirty="0">
              <a:latin typeface="Twinkl Cursive Looped Thin" panose="02000000000000000000" pitchFamily="2" charset="0"/>
            </a:endParaRP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smtClean="0">
                <a:latin typeface="Twinkl Cursive Looped Thin" panose="02000000000000000000" pitchFamily="2" charset="0"/>
              </a:rPr>
              <a:t>North America Class!</a:t>
            </a:r>
            <a:endParaRPr lang="en-GB" sz="4800" dirty="0">
              <a:latin typeface="Twinkl Cursive Looped Thi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Your teaching team…</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pPr marL="0" indent="0">
              <a:buNone/>
            </a:pPr>
            <a:r>
              <a:rPr lang="en-GB" dirty="0" smtClean="0">
                <a:latin typeface="Twinkl Cursive Looped Thin" panose="02000000000000000000" pitchFamily="2" charset="0"/>
              </a:rPr>
              <a:t>Miss Hughes </a:t>
            </a:r>
          </a:p>
          <a:p>
            <a:pPr marL="0" indent="0">
              <a:buNone/>
            </a:pPr>
            <a:endParaRPr lang="en-GB" dirty="0">
              <a:latin typeface="Twinkl Cursive Looped Thin" panose="02000000000000000000" pitchFamily="2" charset="0"/>
            </a:endParaRPr>
          </a:p>
          <a:p>
            <a:pPr marL="0" indent="0">
              <a:buNone/>
            </a:pPr>
            <a:r>
              <a:rPr lang="en-GB" dirty="0" smtClean="0">
                <a:latin typeface="Twinkl Cursive Looped Thin" panose="02000000000000000000" pitchFamily="2" charset="0"/>
              </a:rPr>
              <a:t>Mrs Sherwood</a:t>
            </a:r>
          </a:p>
          <a:p>
            <a:pPr marL="0" indent="0">
              <a:buNone/>
            </a:pPr>
            <a:r>
              <a:rPr lang="en-GB" dirty="0" smtClean="0">
                <a:latin typeface="Twinkl Cursive Looped Thin" panose="02000000000000000000" pitchFamily="2" charset="0"/>
              </a:rPr>
              <a:t>Miss Honey</a:t>
            </a:r>
          </a:p>
          <a:p>
            <a:pPr marL="0" indent="0">
              <a:buNone/>
            </a:pP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Miss </a:t>
            </a:r>
            <a:r>
              <a:rPr lang="en-GB" dirty="0" err="1" smtClean="0">
                <a:latin typeface="Twinkl Cursive Looped Thin" panose="02000000000000000000" pitchFamily="2" charset="0"/>
              </a:rPr>
              <a:t>Lambe</a:t>
            </a: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Mrs Gray</a:t>
            </a:r>
            <a:endParaRPr lang="en-GB" dirty="0">
              <a:latin typeface="Twinkl Cursive Looped Thin" panose="02000000000000000000" pitchFamily="2" charset="0"/>
            </a:endParaRPr>
          </a:p>
          <a:p>
            <a:pPr marL="0" indent="0">
              <a:buNone/>
            </a:pPr>
            <a:endParaRPr lang="en-GB" dirty="0" smtClean="0"/>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The Year ahead…</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Twinkl Cursive Looped Thin" panose="02000000000000000000" pitchFamily="2" charset="0"/>
              </a:rPr>
              <a:t>Term 1 – We’ll meet again (Britain at War) and Electricity</a:t>
            </a:r>
            <a:endParaRPr lang="en-GB" dirty="0">
              <a:latin typeface="Twinkl Cursive Looped Thin" panose="02000000000000000000" pitchFamily="2" charset="0"/>
            </a:endParaRPr>
          </a:p>
          <a:p>
            <a:r>
              <a:rPr lang="en-GB" dirty="0" smtClean="0">
                <a:latin typeface="Twinkl Cursive Looped Thin" panose="02000000000000000000" pitchFamily="2" charset="0"/>
              </a:rPr>
              <a:t>Term 2 – Fairgrounds and Forces </a:t>
            </a:r>
          </a:p>
          <a:p>
            <a:r>
              <a:rPr lang="en-GB" dirty="0" smtClean="0">
                <a:latin typeface="Twinkl Cursive Looped Thin" panose="02000000000000000000" pitchFamily="2" charset="0"/>
              </a:rPr>
              <a:t>Term 3 – Settlements (Stone Age and Iron Age)</a:t>
            </a:r>
          </a:p>
          <a:p>
            <a:r>
              <a:rPr lang="en-GB" dirty="0" smtClean="0">
                <a:latin typeface="Twinkl Cursive Looped Thin" panose="02000000000000000000" pitchFamily="2" charset="0"/>
              </a:rPr>
              <a:t>Term 4 – Materials – properties and changes of materials </a:t>
            </a:r>
          </a:p>
          <a:p>
            <a:r>
              <a:rPr lang="en-GB" dirty="0" smtClean="0">
                <a:latin typeface="Twinkl Cursive Looped Thin" panose="02000000000000000000" pitchFamily="2" charset="0"/>
              </a:rPr>
              <a:t>Term 5 – Space </a:t>
            </a:r>
          </a:p>
          <a:p>
            <a:r>
              <a:rPr lang="en-GB" dirty="0" smtClean="0">
                <a:latin typeface="Twinkl Cursive Looped Thin" panose="02000000000000000000" pitchFamily="2" charset="0"/>
              </a:rPr>
              <a:t>Term 6 – Ship Shape and Bristol Fashion and living things and their habitats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Further details will be sent out in the curriculum newsletter sent out at the beginning of term</a:t>
            </a:r>
            <a:endParaRPr lang="en-GB" dirty="0">
              <a:latin typeface="Twinkl Cursive Looped Thin" panose="02000000000000000000" pitchFamily="2" charset="0"/>
            </a:endParaRP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Trips!</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r>
              <a:rPr lang="en-GB" dirty="0" smtClean="0">
                <a:latin typeface="Twinkl Cursive Looped Thin" panose="02000000000000000000" pitchFamily="2" charset="0"/>
              </a:rPr>
              <a:t>STEAM (Tuesday 10</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October 2023)</a:t>
            </a:r>
          </a:p>
          <a:p>
            <a:r>
              <a:rPr lang="en-GB" dirty="0" smtClean="0">
                <a:latin typeface="Twinkl Cursive Looped Thin" panose="02000000000000000000" pitchFamily="2" charset="0"/>
              </a:rPr>
              <a:t>Bristol Hippodrome (Tuesday 12</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December 2023)</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Second class trip to be finalised- you will receive further information closer to the time</a:t>
            </a:r>
          </a:p>
          <a:p>
            <a:pPr marL="0" indent="0">
              <a:buNone/>
            </a:pPr>
            <a:endParaRPr lang="en-GB" dirty="0"/>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8169" y="4032068"/>
            <a:ext cx="3891062" cy="275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Key information</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normAutofit fontScale="62500" lnSpcReduction="20000"/>
          </a:bodyPr>
          <a:lstStyle/>
          <a:p>
            <a:r>
              <a:rPr lang="en-GB" dirty="0" smtClean="0">
                <a:latin typeface="Twinkl Cursive Looped Thin" panose="02000000000000000000" pitchFamily="2" charset="0"/>
              </a:rPr>
              <a:t>Your child will need to bring their water bottle and reading record daily</a:t>
            </a:r>
          </a:p>
          <a:p>
            <a:r>
              <a:rPr lang="en-GB" dirty="0" smtClean="0">
                <a:latin typeface="Twinkl Cursive Looped Thin" panose="02000000000000000000" pitchFamily="2" charset="0"/>
              </a:rPr>
              <a:t>Your child can bring in a snack for them to eat at break time (such as fruit, veg or cereal bars)</a:t>
            </a:r>
          </a:p>
          <a:p>
            <a:pPr lvl="1"/>
            <a:r>
              <a:rPr lang="en-GB" dirty="0" smtClean="0">
                <a:latin typeface="Twinkl Cursive Looped Thin" panose="02000000000000000000" pitchFamily="2" charset="0"/>
              </a:rPr>
              <a:t>We are a nut free school- so no nuts please!</a:t>
            </a:r>
          </a:p>
          <a:p>
            <a:r>
              <a:rPr lang="en-GB" dirty="0" smtClean="0">
                <a:latin typeface="Twinkl Cursive Looped Thin" panose="02000000000000000000" pitchFamily="2" charset="0"/>
              </a:rPr>
              <a:t>Named uniform</a:t>
            </a:r>
          </a:p>
          <a:p>
            <a:pPr lvl="1"/>
            <a:r>
              <a:rPr lang="en-GB" dirty="0" smtClean="0">
                <a:latin typeface="Twinkl Cursive Looped Thin" panose="02000000000000000000" pitchFamily="2" charset="0"/>
              </a:rPr>
              <a:t>If any unnamed uniform is left in the classroom, it will be moved to lost property by the office</a:t>
            </a:r>
          </a:p>
          <a:p>
            <a:r>
              <a:rPr lang="en-GB" dirty="0" smtClean="0">
                <a:latin typeface="Twinkl Cursive Looped Thin" panose="02000000000000000000" pitchFamily="2" charset="0"/>
              </a:rPr>
              <a:t>P.E kits </a:t>
            </a:r>
          </a:p>
          <a:p>
            <a:pPr lvl="1"/>
            <a:r>
              <a:rPr lang="en-GB" dirty="0" smtClean="0">
                <a:latin typeface="Twinkl Cursive Looped Thin" panose="02000000000000000000" pitchFamily="2" charset="0"/>
              </a:rPr>
              <a:t>Gold top and plain black bottoms</a:t>
            </a:r>
          </a:p>
          <a:p>
            <a:pPr lvl="1"/>
            <a:r>
              <a:rPr lang="en-GB" dirty="0" smtClean="0">
                <a:latin typeface="Twinkl Cursive Looped Thin" panose="02000000000000000000" pitchFamily="2" charset="0"/>
              </a:rPr>
              <a:t>Hair tied up</a:t>
            </a:r>
          </a:p>
          <a:p>
            <a:pPr lvl="1"/>
            <a:r>
              <a:rPr lang="en-GB" dirty="0" smtClean="0">
                <a:latin typeface="Twinkl Cursive Looped Thin" panose="02000000000000000000" pitchFamily="2" charset="0"/>
              </a:rPr>
              <a:t>No jewellery</a:t>
            </a:r>
            <a:endParaRPr lang="en-GB" dirty="0">
              <a:latin typeface="Twinkl Cursive Looped Thin" panose="02000000000000000000" pitchFamily="2" charset="0"/>
            </a:endParaRPr>
          </a:p>
          <a:p>
            <a:r>
              <a:rPr lang="en-GB" dirty="0" smtClean="0">
                <a:latin typeface="Twinkl Cursive Looped Thin" panose="02000000000000000000" pitchFamily="2" charset="0"/>
              </a:rPr>
              <a:t>P.E days</a:t>
            </a:r>
          </a:p>
          <a:p>
            <a:pPr lvl="1"/>
            <a:r>
              <a:rPr lang="en-GB" dirty="0" smtClean="0">
                <a:latin typeface="Twinkl Cursive Looped Thin" panose="02000000000000000000" pitchFamily="2" charset="0"/>
              </a:rPr>
              <a:t>Mondays and Wednesdays </a:t>
            </a:r>
          </a:p>
          <a:p>
            <a:r>
              <a:rPr lang="en-GB" dirty="0" smtClean="0">
                <a:latin typeface="Twinkl Cursive Looped Thin" panose="02000000000000000000" pitchFamily="2" charset="0"/>
              </a:rPr>
              <a:t>Swimming</a:t>
            </a:r>
          </a:p>
          <a:p>
            <a:pPr lvl="1"/>
            <a:r>
              <a:rPr lang="en-GB" dirty="0" smtClean="0">
                <a:latin typeface="Twinkl Cursive Looped Thin" panose="02000000000000000000" pitchFamily="2" charset="0"/>
              </a:rPr>
              <a:t>Term 3 and Term 4</a:t>
            </a:r>
          </a:p>
          <a:p>
            <a:r>
              <a:rPr lang="en-GB" dirty="0" smtClean="0">
                <a:latin typeface="Twinkl Cursive Looped Thin" panose="02000000000000000000" pitchFamily="2" charset="0"/>
              </a:rPr>
              <a:t>Forest school</a:t>
            </a:r>
          </a:p>
          <a:p>
            <a:pPr lvl="1"/>
            <a:r>
              <a:rPr lang="en-GB" dirty="0" smtClean="0">
                <a:latin typeface="Twinkl Cursive Looped Thin" panose="02000000000000000000" pitchFamily="2" charset="0"/>
              </a:rPr>
              <a:t>Term 2</a:t>
            </a:r>
          </a:p>
        </p:txBody>
      </p:sp>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3707" y="31705"/>
            <a:ext cx="2874481" cy="212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7077891" cy="5541237"/>
          </a:xfrm>
        </p:spPr>
        <p:txBody>
          <a:bodyPr>
            <a:normAutofit fontScale="92500" lnSpcReduction="20000"/>
          </a:bodyPr>
          <a:lstStyle/>
          <a:p>
            <a:r>
              <a:rPr lang="en-GB" dirty="0" smtClean="0">
                <a:latin typeface="Twinkl Cursive Looped Thin" panose="02000000000000000000" pitchFamily="2" charset="0"/>
              </a:rPr>
              <a:t>Reading expectations</a:t>
            </a:r>
          </a:p>
          <a:p>
            <a:pPr lvl="1"/>
            <a:r>
              <a:rPr lang="en-GB" dirty="0" smtClean="0">
                <a:latin typeface="Twinkl Cursive Looped Thin" panose="02000000000000000000" pitchFamily="2" charset="0"/>
              </a:rPr>
              <a:t>5x a week at home- best for your child to read aloud to an adult </a:t>
            </a:r>
          </a:p>
          <a:p>
            <a:r>
              <a:rPr lang="en-GB" dirty="0" smtClean="0">
                <a:latin typeface="Twinkl Cursive Looped Thin" panose="02000000000000000000" pitchFamily="2" charset="0"/>
              </a:rPr>
              <a:t>Spelling practise</a:t>
            </a:r>
          </a:p>
          <a:p>
            <a:pPr lvl="1"/>
            <a:r>
              <a:rPr lang="en-GB" dirty="0" smtClean="0">
                <a:latin typeface="Twinkl Cursive Looped Thin" panose="02000000000000000000" pitchFamily="2" charset="0"/>
              </a:rPr>
              <a:t>Your child should practice the spelling list in their home learning books weekly </a:t>
            </a:r>
          </a:p>
          <a:p>
            <a:r>
              <a:rPr lang="en-GB" dirty="0" smtClean="0">
                <a:latin typeface="Twinkl Cursive Looped Thin" panose="02000000000000000000" pitchFamily="2" charset="0"/>
              </a:rPr>
              <a:t>Times Tables Rock Stars</a:t>
            </a:r>
          </a:p>
          <a:p>
            <a:pPr lvl="1"/>
            <a:r>
              <a:rPr lang="en-GB" dirty="0" smtClean="0">
                <a:latin typeface="Twinkl Cursive Looped Thin" panose="02000000000000000000" pitchFamily="2" charset="0"/>
              </a:rPr>
              <a:t>Your child should complete 20 minutes of TTRS a week- this is 20 minutes of garage</a:t>
            </a:r>
          </a:p>
          <a:p>
            <a:r>
              <a:rPr lang="en-GB" dirty="0" smtClean="0">
                <a:latin typeface="Twinkl Cursive Looped Thin" panose="02000000000000000000" pitchFamily="2" charset="0"/>
              </a:rPr>
              <a:t>Books checked weekly</a:t>
            </a:r>
          </a:p>
          <a:p>
            <a:pPr lvl="1"/>
            <a:r>
              <a:rPr lang="en-GB" dirty="0" smtClean="0">
                <a:latin typeface="Twinkl Cursive Looped Thin" panose="02000000000000000000" pitchFamily="2" charset="0"/>
              </a:rPr>
              <a:t>Please ensure your child brings in their home learning book with their completed spellings inside on Thursdays</a:t>
            </a:r>
          </a:p>
          <a:p>
            <a:pPr lvl="1"/>
            <a:r>
              <a:rPr lang="en-GB" dirty="0" smtClean="0">
                <a:latin typeface="Twinkl Cursive Looped Thin" panose="02000000000000000000" pitchFamily="2" charset="0"/>
              </a:rPr>
              <a:t>They should have completed their 20 minutes of TTRS by Thursday too</a:t>
            </a:r>
          </a:p>
          <a:p>
            <a:pPr lvl="1"/>
            <a:r>
              <a:rPr lang="en-GB" dirty="0" smtClean="0">
                <a:latin typeface="Twinkl Cursive Looped Thin" panose="02000000000000000000" pitchFamily="2" charset="0"/>
              </a:rPr>
              <a:t>Both your child’s reading record and their home learning book will be checked on a Thursday. Your child’s reading record will be returned on a Thursday and the home learning book on a Friday.</a:t>
            </a:r>
            <a:endParaRPr lang="en-GB" dirty="0">
              <a:latin typeface="Twinkl Cursive Looped Thin" panose="02000000000000000000" pitchFamily="2" charset="0"/>
            </a:endParaRP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winkl Cursive Looped Thin" panose="02000000000000000000" pitchFamily="2" charset="0"/>
              </a:rPr>
              <a:t>Communication</a:t>
            </a:r>
            <a:endParaRPr lang="en-GB" dirty="0">
              <a:latin typeface="Twinkl Cursive Looped Thin" panose="02000000000000000000" pitchFamily="2" charset="0"/>
            </a:endParaRPr>
          </a:p>
        </p:txBody>
      </p:sp>
      <p:sp>
        <p:nvSpPr>
          <p:cNvPr id="3" name="Content Placeholder 2"/>
          <p:cNvSpPr>
            <a:spLocks noGrp="1"/>
          </p:cNvSpPr>
          <p:nvPr>
            <p:ph idx="1"/>
          </p:nvPr>
        </p:nvSpPr>
        <p:spPr>
          <a:xfrm>
            <a:off x="838200" y="1525180"/>
            <a:ext cx="10515600" cy="4940934"/>
          </a:xfrm>
        </p:spPr>
        <p:txBody>
          <a:bodyPr>
            <a:normAutofit fontScale="92500" lnSpcReduction="20000"/>
          </a:bodyPr>
          <a:lstStyle/>
          <a:p>
            <a:r>
              <a:rPr lang="en-GB" dirty="0" smtClean="0">
                <a:latin typeface="Twinkl Cursive Looped Thin" panose="02000000000000000000" pitchFamily="2" charset="0"/>
                <a:hlinkClick r:id="rId2"/>
              </a:rPr>
              <a:t>NorthAmericaClass@sgmail.org.uk</a:t>
            </a:r>
            <a:r>
              <a:rPr lang="en-GB" dirty="0" smtClean="0">
                <a:latin typeface="Twinkl Cursive Looped Thin" panose="02000000000000000000" pitchFamily="2" charset="0"/>
              </a:rPr>
              <a:t> – contact me</a:t>
            </a:r>
          </a:p>
          <a:p>
            <a:endParaRPr lang="en-GB" dirty="0">
              <a:latin typeface="Twinkl Cursive Looped Thin" panose="02000000000000000000" pitchFamily="2" charset="0"/>
            </a:endParaRPr>
          </a:p>
          <a:p>
            <a:r>
              <a:rPr lang="en-GB" dirty="0" smtClean="0">
                <a:latin typeface="Twinkl Cursive Looped Thin" panose="02000000000000000000" pitchFamily="2" charset="0"/>
                <a:hlinkClick r:id="rId3"/>
              </a:rPr>
              <a:t>ManorPrimary@sgmail.org.uk</a:t>
            </a:r>
            <a:r>
              <a:rPr lang="en-GB" dirty="0" smtClean="0">
                <a:latin typeface="Twinkl Cursive Looped Thin" panose="02000000000000000000" pitchFamily="2" charset="0"/>
              </a:rPr>
              <a:t> – contact school urgently/throughout the day</a:t>
            </a:r>
          </a:p>
          <a:p>
            <a:pPr marL="0" indent="0">
              <a:buNone/>
            </a:pPr>
            <a:endParaRPr lang="en-GB" dirty="0" smtClean="0">
              <a:latin typeface="Twinkl Cursive Looped Thin" panose="02000000000000000000" pitchFamily="2" charset="0"/>
            </a:endParaRPr>
          </a:p>
          <a:p>
            <a:r>
              <a:rPr lang="en-GB" dirty="0" smtClean="0">
                <a:latin typeface="Twinkl Cursive Looped Thin" panose="02000000000000000000" pitchFamily="2" charset="0"/>
              </a:rPr>
              <a:t>SLT on the gate in the morning- they can take messages which will be given directly to me in the morning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Whoever is teaching your child in the afternoon will be on the gate at the end of the day. </a:t>
            </a:r>
            <a:endParaRPr lang="en-GB" dirty="0" smtClean="0">
              <a:latin typeface="Twinkl Cursive Looped Thin" panose="02000000000000000000" pitchFamily="2" charset="0"/>
            </a:endParaRPr>
          </a:p>
          <a:p>
            <a:pPr lvl="1"/>
            <a:r>
              <a:rPr lang="en-GB" dirty="0" smtClean="0">
                <a:solidFill>
                  <a:srgbClr val="FF0000"/>
                </a:solidFill>
                <a:latin typeface="Twinkl Cursive Looped Thin" panose="02000000000000000000" pitchFamily="2" charset="0"/>
              </a:rPr>
              <a:t>If you would like your child to meet you on the bottom playground, please email me on the class email above and I’d be happy to send them down to you. This is to ensure all adults know where the children need to go at the end of the day</a:t>
            </a:r>
            <a:endParaRPr lang="en-GB" dirty="0" smtClean="0">
              <a:solidFill>
                <a:srgbClr val="FF0000"/>
              </a:solidFill>
              <a:latin typeface="Twinkl Cursive Looped Thin" panose="02000000000000000000" pitchFamily="2" charset="0"/>
            </a:endParaRPr>
          </a:p>
          <a:p>
            <a:endParaRPr lang="en-GB" dirty="0" smtClean="0">
              <a:latin typeface="Twinkl Cursive Looped Thin" panose="02000000000000000000" pitchFamily="2" charset="0"/>
            </a:endParaRPr>
          </a:p>
          <a:p>
            <a:pPr marL="0" indent="0">
              <a:buNone/>
            </a:pPr>
            <a:endParaRPr lang="en-GB" dirty="0" smtClean="0"/>
          </a:p>
        </p:txBody>
      </p:sp>
    </p:spTree>
    <p:extLst>
      <p:ext uri="{BB962C8B-B14F-4D97-AF65-F5344CB8AC3E}">
        <p14:creationId xmlns:p14="http://schemas.microsoft.com/office/powerpoint/2010/main" val="16011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102" y="2345100"/>
            <a:ext cx="5745480" cy="1325563"/>
          </a:xfrm>
        </p:spPr>
        <p:txBody>
          <a:bodyPr>
            <a:noAutofit/>
          </a:bodyPr>
          <a:lstStyle/>
          <a:p>
            <a:r>
              <a:rPr lang="en-GB" sz="6000" dirty="0" smtClean="0">
                <a:latin typeface="Twinkl Cursive Looped Thin" panose="02000000000000000000" pitchFamily="2" charset="0"/>
              </a:rPr>
              <a:t>Thank you!</a:t>
            </a:r>
            <a:endParaRPr lang="en-GB" sz="6000" dirty="0">
              <a:latin typeface="Twinkl Cursive Looped Thin" panose="02000000000000000000" pitchFamily="2" charset="0"/>
            </a:endParaRPr>
          </a:p>
        </p:txBody>
      </p:sp>
    </p:spTree>
    <p:extLst>
      <p:ext uri="{BB962C8B-B14F-4D97-AF65-F5344CB8AC3E}">
        <p14:creationId xmlns:p14="http://schemas.microsoft.com/office/powerpoint/2010/main" val="81736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459</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Comic Sans MS</vt:lpstr>
      <vt:lpstr>Twinkl Cursive Looped Thin</vt:lpstr>
      <vt:lpstr>Office Theme</vt:lpstr>
      <vt:lpstr>Welcome to </vt:lpstr>
      <vt:lpstr>Your teaching team…</vt:lpstr>
      <vt:lpstr>The Year ahead…</vt:lpstr>
      <vt:lpstr>Trips!</vt:lpstr>
      <vt:lpstr>Key information</vt:lpstr>
      <vt:lpstr>PowerPoint Presentation</vt:lpstr>
      <vt:lpstr>Communication</vt:lpstr>
      <vt:lpstr>Thank you!</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Jessica Hughes</cp:lastModifiedBy>
  <cp:revision>10</cp:revision>
  <dcterms:created xsi:type="dcterms:W3CDTF">2023-07-21T10:57:59Z</dcterms:created>
  <dcterms:modified xsi:type="dcterms:W3CDTF">2023-09-06T15:16:56Z</dcterms:modified>
</cp:coreProperties>
</file>