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0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38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9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40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77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69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37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4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4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1962B433-EFF8-4729-8468-3D99AC081BA8}" type="datetimeFigureOut">
              <a:rPr lang="en-GB" smtClean="0"/>
              <a:pPr/>
              <a:t>10/09/2026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7DB5FB63-23CD-4ACA-A936-315406F5EE5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321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norPrimary@sgmail.org.uk" TargetMode="External"/><Relationship Id="rId2" Type="http://schemas.openxmlformats.org/officeDocument/2006/relationships/hyperlink" Target="mailto:EuropeClass@sgmail.org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3425"/>
            <a:ext cx="9144000" cy="1890803"/>
          </a:xfrm>
        </p:spPr>
        <p:txBody>
          <a:bodyPr>
            <a:normAutofit/>
          </a:bodyPr>
          <a:lstStyle/>
          <a:p>
            <a:r>
              <a:rPr lang="en-GB" sz="9600" dirty="0">
                <a:latin typeface="Twinkl Cursive Looped Thin" panose="02000000000000000000" pitchFamily="2" charset="0"/>
              </a:rPr>
              <a:t>Welcome to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96346"/>
            <a:ext cx="9144000" cy="1655762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Twinkl Cursive Looped Thin" panose="02000000000000000000" pitchFamily="2" charset="0"/>
              </a:rPr>
              <a:t>Europe Class!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894" y="3814355"/>
            <a:ext cx="2236991" cy="224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9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winkl Cursive Looped Thin" panose="02000000000000000000" pitchFamily="2" charset="0"/>
              </a:rPr>
              <a:t>Your teaching team…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5030"/>
            <a:ext cx="10515600" cy="29292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11200" dirty="0">
                <a:latin typeface="Twinkl Cursive Looped Thin" panose="02000000000000000000" pitchFamily="2" charset="0"/>
              </a:rPr>
              <a:t>Mrs Pearce– Class Teacher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11200" dirty="0">
                <a:latin typeface="Twinkl Cursive Looped Thin" panose="02000000000000000000" pitchFamily="2" charset="0"/>
              </a:rPr>
              <a:t>Mrs Wakefield – Class Teaching Assistant (Every morning except Tues)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11200" dirty="0">
                <a:latin typeface="Twinkl Cursive Looped Thin" panose="02000000000000000000" pitchFamily="2" charset="0"/>
              </a:rPr>
              <a:t>Mrs Arnott - Class Teaching Assistant ( Mon- Wed morning)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11200" dirty="0">
                <a:latin typeface="Twinkl Cursive Looped Thin" panose="02000000000000000000" pitchFamily="2" charset="0"/>
              </a:rPr>
              <a:t>Mr Prichard – PPA Cover (Wednesday mornings)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 descr="63 Teamwork Makes The Dream Work Stock Vector Illustration and Royalty Free  Teamwork Makes The Dream Work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24801"/>
            <a:ext cx="2177142" cy="217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76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Cursive Looped Thin" panose="02000000000000000000" pitchFamily="2" charset="0"/>
              </a:rPr>
              <a:t>The Year ahead…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 Cursive Looped Thin" panose="02000000000000000000" pitchFamily="2" charset="0"/>
              </a:rPr>
              <a:t>Term 1 – Mad about Maya</a:t>
            </a:r>
          </a:p>
          <a:p>
            <a:r>
              <a:rPr lang="en-GB" dirty="0">
                <a:latin typeface="Twinkl Cursive Looped Thin" panose="02000000000000000000" pitchFamily="2" charset="0"/>
              </a:rPr>
              <a:t>Term 2 – Burning Questions (Global warming focus)</a:t>
            </a:r>
          </a:p>
          <a:p>
            <a:r>
              <a:rPr lang="en-GB" dirty="0">
                <a:latin typeface="Twinkl Cursive Looped Thin" panose="02000000000000000000" pitchFamily="2" charset="0"/>
              </a:rPr>
              <a:t>Term 3 – Home sweet Habitat</a:t>
            </a:r>
          </a:p>
          <a:p>
            <a:r>
              <a:rPr lang="en-GB" dirty="0">
                <a:latin typeface="Twinkl Cursive Looped Thin" panose="02000000000000000000" pitchFamily="2" charset="0"/>
              </a:rPr>
              <a:t>Term 4 – It’s the sound of the Greeks!</a:t>
            </a:r>
          </a:p>
          <a:p>
            <a:r>
              <a:rPr lang="en-GB" dirty="0">
                <a:latin typeface="Twinkl Cursive Looped Thin" panose="02000000000000000000" pitchFamily="2" charset="0"/>
              </a:rPr>
              <a:t>Term 5 – The Shang dynasty.</a:t>
            </a:r>
          </a:p>
          <a:p>
            <a:r>
              <a:rPr lang="en-GB" dirty="0">
                <a:latin typeface="Twinkl Cursive Looped Thin" panose="02000000000000000000" pitchFamily="2" charset="0"/>
              </a:rPr>
              <a:t>Term 6 – What makes Bristol brilliant?</a:t>
            </a:r>
          </a:p>
        </p:txBody>
      </p:sp>
    </p:spTree>
    <p:extLst>
      <p:ext uri="{BB962C8B-B14F-4D97-AF65-F5344CB8AC3E}">
        <p14:creationId xmlns:p14="http://schemas.microsoft.com/office/powerpoint/2010/main" val="164263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Cursive Looped Thin" panose="02000000000000000000" pitchFamily="2" charset="0"/>
              </a:rPr>
              <a:t>Trips!</a:t>
            </a:r>
          </a:p>
        </p:txBody>
      </p:sp>
      <p:sp useBgFill="1"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dirty="0">
                <a:latin typeface="Twinkl Cursive Looped Thin" panose="02000000000000000000" pitchFamily="2" charset="0"/>
              </a:rPr>
              <a:t>Bristol Old Vic – Cinderella performance</a:t>
            </a:r>
          </a:p>
          <a:p>
            <a:r>
              <a:rPr lang="en-GB" sz="3600" dirty="0">
                <a:latin typeface="Twinkl Cursive Looped Thin" panose="02000000000000000000" pitchFamily="2" charset="0"/>
              </a:rPr>
              <a:t>The Bristol Zoo Project! Term 3 – Home sweet habitat! </a:t>
            </a:r>
          </a:p>
          <a:p>
            <a:r>
              <a:rPr lang="en-GB" sz="3600" dirty="0">
                <a:latin typeface="Twinkl Cursive Looped Thin" panose="02000000000000000000" pitchFamily="2" charset="0"/>
              </a:rPr>
              <a:t>Bristol Aerospace – Term 6 – What makes Bristol brilliant? Concorde focus. </a:t>
            </a:r>
            <a:br>
              <a:rPr lang="en-GB" sz="3600" dirty="0">
                <a:latin typeface="Twinkl Cursive Looped Thin" panose="02000000000000000000" pitchFamily="2" charset="0"/>
              </a:rPr>
            </a:br>
            <a:endParaRPr lang="en-GB" sz="3600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br>
              <a:rPr lang="en-GB" sz="1600" dirty="0">
                <a:latin typeface="Twinkl Cursive Looped Thin" panose="02000000000000000000" pitchFamily="2" charset="0"/>
              </a:rPr>
            </a:br>
            <a:r>
              <a:rPr lang="en-GB" sz="1600" dirty="0">
                <a:latin typeface="Twinkl Cursive Looped Thin" panose="02000000000000000000" pitchFamily="2" charset="0"/>
              </a:rPr>
              <a:t>We will inform you of the exact dates as and when trips have been confirmed. </a:t>
            </a:r>
          </a:p>
          <a:p>
            <a:pPr marL="0" indent="0">
              <a:buNone/>
            </a:pPr>
            <a:endParaRPr lang="en-GB" sz="1600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sz="1600" dirty="0">
                <a:latin typeface="Twinkl Cursive Looped Thin" panose="02000000000000000000" pitchFamily="2" charset="0"/>
              </a:rPr>
              <a:t>Parent helpers will also be required. </a:t>
            </a:r>
          </a:p>
          <a:p>
            <a:endParaRPr lang="en-GB" sz="3600" dirty="0">
              <a:latin typeface="Twinkl Cursive Looped Thin" panose="02000000000000000000" pitchFamily="2" charset="0"/>
            </a:endParaRPr>
          </a:p>
          <a:p>
            <a:endParaRPr lang="en-GB" dirty="0"/>
          </a:p>
        </p:txBody>
      </p:sp>
      <p:pic>
        <p:nvPicPr>
          <p:cNvPr id="3074" name="Picture 2" descr="School Day Trips with The School Travel 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709" y="4898133"/>
            <a:ext cx="2768144" cy="195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67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Cursive Looped Thin" panose="02000000000000000000" pitchFamily="2" charset="0"/>
              </a:rPr>
              <a:t>Key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1825625"/>
            <a:ext cx="11092543" cy="4351338"/>
          </a:xfrm>
        </p:spPr>
        <p:txBody>
          <a:bodyPr>
            <a:normAutofit fontScale="85000" lnSpcReduction="20000"/>
          </a:bodyPr>
          <a:lstStyle/>
          <a:p>
            <a:r>
              <a:rPr lang="en-GB" sz="2000" dirty="0">
                <a:latin typeface="Twinkl Cursive Looped Thin" panose="02000000000000000000" pitchFamily="2" charset="0"/>
              </a:rPr>
              <a:t>Please ensure your child brings their reading </a:t>
            </a:r>
          </a:p>
          <a:p>
            <a:pPr marL="0" indent="0">
              <a:buNone/>
            </a:pPr>
            <a:r>
              <a:rPr lang="en-GB" sz="2000" dirty="0">
                <a:latin typeface="Twinkl Cursive Looped Thin" panose="02000000000000000000" pitchFamily="2" charset="0"/>
              </a:rPr>
              <a:t>record and water bottle everyday.</a:t>
            </a:r>
          </a:p>
          <a:p>
            <a:pPr marL="0" indent="0">
              <a:buNone/>
            </a:pPr>
            <a:endParaRPr lang="en-GB" sz="2000" dirty="0">
              <a:latin typeface="Twinkl Cursive Looped Thin" panose="02000000000000000000" pitchFamily="2" charset="0"/>
            </a:endParaRPr>
          </a:p>
          <a:p>
            <a:r>
              <a:rPr lang="en-GB" sz="2000" dirty="0">
                <a:latin typeface="Twinkl Cursive Looped Thin" panose="02000000000000000000" pitchFamily="2" charset="0"/>
              </a:rPr>
              <a:t>Please ensure your child brings their Home learning books in every Thursday. Homework will then be marked, new sheets stuck in and sent back out on Fridays. </a:t>
            </a:r>
          </a:p>
          <a:p>
            <a:pPr marL="0" indent="0">
              <a:buNone/>
            </a:pPr>
            <a:endParaRPr lang="en-GB" sz="2000" dirty="0">
              <a:latin typeface="Twinkl Cursive Looped Thin" panose="02000000000000000000" pitchFamily="2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Please be reminded we are a NO NUTS school.</a:t>
            </a:r>
          </a:p>
          <a:p>
            <a:pPr marL="0" indent="0">
              <a:buNone/>
            </a:pPr>
            <a:endParaRPr lang="en-GB" sz="2000" dirty="0">
              <a:latin typeface="Twinkl Cursive Looped Thin" panose="02000000000000000000" pitchFamily="2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All uniform should be named.</a:t>
            </a:r>
          </a:p>
          <a:p>
            <a:endParaRPr lang="en-GB" sz="2000" dirty="0">
              <a:latin typeface="Twinkl Cursive Looped Thin" panose="02000000000000000000" pitchFamily="2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PE kits – Gold top, black bottoms (shoes children can do up independently) </a:t>
            </a:r>
          </a:p>
          <a:p>
            <a:pPr marL="0" indent="0">
              <a:buNone/>
            </a:pPr>
            <a:r>
              <a:rPr lang="en-GB" sz="2000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Hair tied back and all jewellery removed. </a:t>
            </a:r>
          </a:p>
          <a:p>
            <a:pPr marL="0" indent="0">
              <a:buNone/>
            </a:pPr>
            <a:endParaRPr lang="en-GB" sz="2000" dirty="0">
              <a:latin typeface="Twinkl Cursive Looped Thin" panose="02000000000000000000" pitchFamily="2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GB" sz="2000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PE days are Wednesdays and Fridays.</a:t>
            </a:r>
            <a:endParaRPr lang="en-GB" dirty="0"/>
          </a:p>
        </p:txBody>
      </p:sp>
      <p:pic>
        <p:nvPicPr>
          <p:cNvPr id="2050" name="Picture 2" descr="Male hand holding megaphone with important information speech bubble.  Loudspeaker. Banner for business, marketing and advertising. Vector  illustration. Stock Vector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19" y="43656"/>
            <a:ext cx="2844937" cy="210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75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35726"/>
            <a:ext cx="10515600" cy="5541237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latin typeface="Twinkl Cursive Looped Thin" panose="02000000000000000000" pitchFamily="2" charset="0"/>
              </a:rPr>
              <a:t>Children should be reading at home 5 times a week. </a:t>
            </a: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They should be reading aloud to an adult. This will enable them to read fluently and understand what they are reading.</a:t>
            </a: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Please talk to your child about the book they are reading and ask them questions where necessary. </a:t>
            </a: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sz="3800" dirty="0">
                <a:latin typeface="Letter-join Plus 8" panose="02000505000000020003" pitchFamily="50" charset="0"/>
              </a:rPr>
              <a:t>Reading records in school everyday please – </a:t>
            </a:r>
          </a:p>
          <a:p>
            <a:pPr marL="0" indent="0">
              <a:buNone/>
            </a:pPr>
            <a:r>
              <a:rPr lang="en-GB" sz="3800" dirty="0">
                <a:latin typeface="Letter-join Plus 8" panose="02000505000000020003" pitchFamily="50" charset="0"/>
              </a:rPr>
              <a:t>checked and books changed Fridays.</a:t>
            </a:r>
          </a:p>
          <a:p>
            <a:pPr marL="0" indent="0">
              <a:buNone/>
            </a:pPr>
            <a:endParaRPr lang="en-GB" sz="3800" dirty="0">
              <a:latin typeface="Letter-join Plus 8" panose="02000505000000020003" pitchFamily="50" charset="0"/>
            </a:endParaRPr>
          </a:p>
          <a:p>
            <a:r>
              <a:rPr lang="en-GB" sz="3800" dirty="0">
                <a:latin typeface="Letter-join Plus 8" panose="02000505000000020003" pitchFamily="50" charset="0"/>
              </a:rPr>
              <a:t>Spelling practise (sheet in home learning </a:t>
            </a:r>
          </a:p>
          <a:p>
            <a:pPr marL="0" indent="0">
              <a:buNone/>
            </a:pPr>
            <a:r>
              <a:rPr lang="en-GB" sz="3800" dirty="0">
                <a:latin typeface="Letter-join Plus 8" panose="02000505000000020003" pitchFamily="50" charset="0"/>
              </a:rPr>
              <a:t>books.) Additional suggestions for practise.</a:t>
            </a:r>
          </a:p>
          <a:p>
            <a:pPr marL="0" indent="0">
              <a:buNone/>
            </a:pPr>
            <a:endParaRPr lang="en-GB" sz="3800" dirty="0">
              <a:latin typeface="Letter-join Plus 8" panose="02000505000000020003" pitchFamily="50" charset="0"/>
            </a:endParaRPr>
          </a:p>
          <a:p>
            <a:r>
              <a:rPr lang="en-GB" sz="3800" dirty="0">
                <a:latin typeface="Letter-join Plus 8" panose="02000505000000020003" pitchFamily="50" charset="0"/>
              </a:rPr>
              <a:t>Times table rockstars!</a:t>
            </a:r>
          </a:p>
          <a:p>
            <a:endParaRPr lang="en-GB" sz="3800" dirty="0">
              <a:latin typeface="Letter-join Plus 8" panose="02000505000000020003" pitchFamily="50" charset="0"/>
            </a:endParaRPr>
          </a:p>
          <a:p>
            <a:r>
              <a:rPr lang="en-GB" sz="3800" dirty="0">
                <a:latin typeface="Letter-join Plus 8" panose="02000505000000020003" pitchFamily="50" charset="0"/>
              </a:rPr>
              <a:t>Home learning books in school on Thursday please and will be </a:t>
            </a:r>
          </a:p>
          <a:p>
            <a:pPr marL="0" indent="0">
              <a:buNone/>
            </a:pPr>
            <a:r>
              <a:rPr lang="en-GB" sz="3800" dirty="0">
                <a:latin typeface="Letter-join Plus 8" panose="02000505000000020003" pitchFamily="50" charset="0"/>
              </a:rPr>
              <a:t>returned Friday.</a:t>
            </a:r>
          </a:p>
        </p:txBody>
      </p:sp>
      <p:pic>
        <p:nvPicPr>
          <p:cNvPr id="1026" name="Picture 2" descr="Llanvihangel Crucorney Primary School - Home Learn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674" y="44631"/>
            <a:ext cx="1576252" cy="118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41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Cursive Looped Thin" panose="02000000000000000000" pitchFamily="2" charset="0"/>
              </a:rPr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949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  <a:hlinkClick r:id="rId2"/>
              </a:rPr>
              <a:t>EuropeClass@sgmail.org.uk</a:t>
            </a:r>
            <a:r>
              <a:rPr lang="en-GB" dirty="0">
                <a:latin typeface="Twinkl Cursive Looped Thin" panose="02000000000000000000" pitchFamily="2" charset="0"/>
              </a:rPr>
              <a:t> – direct email to me </a:t>
            </a:r>
            <a:r>
              <a:rPr lang="en-GB" dirty="0">
                <a:latin typeface="Twinkl Cursive Looped Thin" panose="02000000000000000000" pitchFamily="2" charset="0"/>
                <a:sym typeface="Wingdings" panose="05000000000000000000" pitchFamily="2" charset="2"/>
              </a:rPr>
              <a:t> </a:t>
            </a: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  <a:hlinkClick r:id="rId3"/>
              </a:rPr>
              <a:t>ManorPrimary@sgmail.org.uk</a:t>
            </a: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If urgent please email school, however I will check class emails daily. </a:t>
            </a: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SLT on gate in the morning.</a:t>
            </a: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I will be on the gate in the afternoon.</a:t>
            </a:r>
          </a:p>
        </p:txBody>
      </p:sp>
    </p:spTree>
    <p:extLst>
      <p:ext uri="{BB962C8B-B14F-4D97-AF65-F5344CB8AC3E}">
        <p14:creationId xmlns:p14="http://schemas.microsoft.com/office/powerpoint/2010/main" val="160118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397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Comic Sans MS</vt:lpstr>
      <vt:lpstr>Letter-join Plus 8</vt:lpstr>
      <vt:lpstr>Twinkl Cursive Looped Thin</vt:lpstr>
      <vt:lpstr>Office Theme</vt:lpstr>
      <vt:lpstr>Welcome to </vt:lpstr>
      <vt:lpstr>Your teaching team…</vt:lpstr>
      <vt:lpstr>The Year ahead…</vt:lpstr>
      <vt:lpstr>Trips!</vt:lpstr>
      <vt:lpstr>Key information</vt:lpstr>
      <vt:lpstr>PowerPoint Presentation</vt:lpstr>
      <vt:lpstr>Communication</vt:lpstr>
    </vt:vector>
  </TitlesOfParts>
  <Company>Integra Schools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</dc:title>
  <dc:creator>John Israel</dc:creator>
  <cp:lastModifiedBy>Rhiannon Pearce</cp:lastModifiedBy>
  <cp:revision>17</cp:revision>
  <dcterms:created xsi:type="dcterms:W3CDTF">2023-07-21T10:57:59Z</dcterms:created>
  <dcterms:modified xsi:type="dcterms:W3CDTF">2026-09-10T11:22:18Z</dcterms:modified>
</cp:coreProperties>
</file>